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7" r:id="rId1"/>
  </p:sldMasterIdLst>
  <p:sldIdLst>
    <p:sldId id="256" r:id="rId2"/>
    <p:sldId id="258" r:id="rId3"/>
    <p:sldId id="259" r:id="rId4"/>
    <p:sldId id="260" r:id="rId5"/>
    <p:sldId id="261" r:id="rId6"/>
    <p:sldId id="262" r:id="rId7"/>
    <p:sldId id="263" r:id="rId8"/>
    <p:sldId id="264" r:id="rId9"/>
    <p:sldId id="265"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115" d="100"/>
          <a:sy n="115" d="100"/>
        </p:scale>
        <p:origin x="101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defRPr/>
            </a:pPr>
            <a:endParaRPr lang="en-US"/>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defRPr/>
            </a:pPr>
            <a:endParaRPr lang="en-US"/>
          </a:p>
        </p:txBody>
      </p:sp>
      <p:sp>
        <p:nvSpPr>
          <p:cNvPr id="9" name="Title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a:t>Click to edit Master title style</a:t>
            </a:r>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6" name="Date Placeholder 29"/>
          <p:cNvSpPr>
            <a:spLocks noGrp="1"/>
          </p:cNvSpPr>
          <p:nvPr>
            <p:ph type="dt" sz="half" idx="10"/>
          </p:nvPr>
        </p:nvSpPr>
        <p:spPr/>
        <p:txBody>
          <a:bodyPr/>
          <a:lstStyle>
            <a:lvl1pPr>
              <a:defRPr/>
            </a:lvl1pPr>
          </a:lstStyle>
          <a:p>
            <a:pPr>
              <a:defRPr/>
            </a:pPr>
            <a:endParaRPr lang="en-US"/>
          </a:p>
        </p:txBody>
      </p:sp>
      <p:sp>
        <p:nvSpPr>
          <p:cNvPr id="7" name="Footer Placeholder 18"/>
          <p:cNvSpPr>
            <a:spLocks noGrp="1"/>
          </p:cNvSpPr>
          <p:nvPr>
            <p:ph type="ftr" sz="quarter" idx="11"/>
          </p:nvPr>
        </p:nvSpPr>
        <p:spPr/>
        <p:txBody>
          <a:bodyPr/>
          <a:lstStyle>
            <a:lvl1pPr>
              <a:defRPr/>
            </a:lvl1pPr>
          </a:lstStyle>
          <a:p>
            <a:pPr>
              <a:defRPr/>
            </a:pPr>
            <a:endParaRPr lang="en-US"/>
          </a:p>
        </p:txBody>
      </p:sp>
      <p:sp>
        <p:nvSpPr>
          <p:cNvPr id="8" name="Slide Number Placeholder 26"/>
          <p:cNvSpPr>
            <a:spLocks noGrp="1"/>
          </p:cNvSpPr>
          <p:nvPr>
            <p:ph type="sldNum" sz="quarter" idx="12"/>
          </p:nvPr>
        </p:nvSpPr>
        <p:spPr/>
        <p:txBody>
          <a:bodyPr/>
          <a:lstStyle>
            <a:lvl1pPr>
              <a:defRPr/>
            </a:lvl1pPr>
          </a:lstStyle>
          <a:p>
            <a:pPr>
              <a:defRPr/>
            </a:pPr>
            <a:fld id="{2E78348C-F92A-46B6-A084-EAD993C11D70}" type="slidenum">
              <a:rPr lang="en-US"/>
              <a:pPr>
                <a:defRPr/>
              </a:pPr>
              <a:t>‹#›</a:t>
            </a:fld>
            <a:endParaRPr lang="en-US"/>
          </a:p>
        </p:txBody>
      </p:sp>
    </p:spTree>
    <p:extLst>
      <p:ext uri="{BB962C8B-B14F-4D97-AF65-F5344CB8AC3E}">
        <p14:creationId xmlns:p14="http://schemas.microsoft.com/office/powerpoint/2010/main" val="167760728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16CFF5E5-9041-454E-8760-769235537F99}" type="slidenum">
              <a:rPr lang="en-US"/>
              <a:pPr>
                <a:defRPr/>
              </a:pPr>
              <a:t>‹#›</a:t>
            </a:fld>
            <a:endParaRPr lang="en-US"/>
          </a:p>
        </p:txBody>
      </p:sp>
    </p:spTree>
    <p:extLst>
      <p:ext uri="{BB962C8B-B14F-4D97-AF65-F5344CB8AC3E}">
        <p14:creationId xmlns:p14="http://schemas.microsoft.com/office/powerpoint/2010/main" val="2710384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9DCC218-A651-4BC4-8C20-BD3528ECF3BB}" type="slidenum">
              <a:rPr lang="en-US"/>
              <a:pPr>
                <a:defRPr/>
              </a:pPr>
              <a:t>‹#›</a:t>
            </a:fld>
            <a:endParaRPr lang="en-US"/>
          </a:p>
        </p:txBody>
      </p:sp>
    </p:spTree>
    <p:extLst>
      <p:ext uri="{BB962C8B-B14F-4D97-AF65-F5344CB8AC3E}">
        <p14:creationId xmlns:p14="http://schemas.microsoft.com/office/powerpoint/2010/main" val="14131981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80624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Tree>
    <p:extLst>
      <p:ext uri="{BB962C8B-B14F-4D97-AF65-F5344CB8AC3E}">
        <p14:creationId xmlns:p14="http://schemas.microsoft.com/office/powerpoint/2010/main" val="6773905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89347093-FC3A-4552-B2B6-5153D66FF87E}" type="slidenum">
              <a:rPr lang="en-US"/>
              <a:pPr>
                <a:defRPr/>
              </a:pPr>
              <a:t>‹#›</a:t>
            </a:fld>
            <a:endParaRPr lang="en-US"/>
          </a:p>
        </p:txBody>
      </p:sp>
    </p:spTree>
    <p:extLst>
      <p:ext uri="{BB962C8B-B14F-4D97-AF65-F5344CB8AC3E}">
        <p14:creationId xmlns:p14="http://schemas.microsoft.com/office/powerpoint/2010/main" val="36052518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D72CE996-ECDC-4F0F-991A-B9C0DBB1AA95}" type="slidenum">
              <a:rPr lang="en-US"/>
              <a:pPr>
                <a:defRPr/>
              </a:pPr>
              <a:t>‹#›</a:t>
            </a:fld>
            <a:endParaRPr lang="en-US"/>
          </a:p>
        </p:txBody>
      </p:sp>
    </p:spTree>
    <p:extLst>
      <p:ext uri="{BB962C8B-B14F-4D97-AF65-F5344CB8AC3E}">
        <p14:creationId xmlns:p14="http://schemas.microsoft.com/office/powerpoint/2010/main" val="10323769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FAE134F1-F2E3-4C90-8D67-2108CDFD5D8E}" type="slidenum">
              <a:rPr lang="en-US"/>
              <a:pPr>
                <a:defRPr/>
              </a:pPr>
              <a:t>‹#›</a:t>
            </a:fld>
            <a:endParaRPr lang="en-US"/>
          </a:p>
        </p:txBody>
      </p:sp>
    </p:spTree>
    <p:extLst>
      <p:ext uri="{BB962C8B-B14F-4D97-AF65-F5344CB8AC3E}">
        <p14:creationId xmlns:p14="http://schemas.microsoft.com/office/powerpoint/2010/main" val="25851256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and Vertical Text">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DF5A44C2-64E6-4A88-B00E-C967CF943C73}" type="slidenum">
              <a:rPr lang="en-US"/>
              <a:pPr>
                <a:defRPr/>
              </a:pPr>
              <a:t>‹#›</a:t>
            </a:fld>
            <a:endParaRPr lang="en-US"/>
          </a:p>
        </p:txBody>
      </p:sp>
    </p:spTree>
    <p:extLst>
      <p:ext uri="{BB962C8B-B14F-4D97-AF65-F5344CB8AC3E}">
        <p14:creationId xmlns:p14="http://schemas.microsoft.com/office/powerpoint/2010/main" val="38576100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Vertical Title and Text">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832937C0-896A-4F12-8E62-9C1FF9ECD31E}" type="slidenum">
              <a:rPr lang="en-US"/>
              <a:pPr>
                <a:defRPr/>
              </a:pPr>
              <a:t>‹#›</a:t>
            </a:fld>
            <a:endParaRPr lang="en-US"/>
          </a:p>
        </p:txBody>
      </p:sp>
    </p:spTree>
    <p:extLst>
      <p:ext uri="{BB962C8B-B14F-4D97-AF65-F5344CB8AC3E}">
        <p14:creationId xmlns:p14="http://schemas.microsoft.com/office/powerpoint/2010/main" val="10812957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Content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6313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1B735660-5738-4D25-86D9-3FFFAE6B6BB1}" type="slidenum">
              <a:rPr lang="en-US"/>
              <a:pPr>
                <a:defRPr/>
              </a:pPr>
              <a:t>‹#›</a:t>
            </a:fld>
            <a:endParaRPr lang="en-US"/>
          </a:p>
        </p:txBody>
      </p:sp>
    </p:spTree>
    <p:extLst>
      <p:ext uri="{BB962C8B-B14F-4D97-AF65-F5344CB8AC3E}">
        <p14:creationId xmlns:p14="http://schemas.microsoft.com/office/powerpoint/2010/main" val="1169270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defRPr/>
            </a:pPr>
            <a:endParaRPr lang="en-US"/>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defRPr/>
            </a:pPr>
            <a:endParaRPr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a:t>Click to edit Master title style</a:t>
            </a:r>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E0B8CD11-43C0-44E0-8DD9-3D1FDB82C2FF}" type="slidenum">
              <a:rPr lang="en-US"/>
              <a:pPr>
                <a:defRPr/>
              </a:pPr>
              <a:t>‹#›</a:t>
            </a:fld>
            <a:endParaRPr lang="en-US"/>
          </a:p>
        </p:txBody>
      </p:sp>
    </p:spTree>
    <p:extLst>
      <p:ext uri="{BB962C8B-B14F-4D97-AF65-F5344CB8AC3E}">
        <p14:creationId xmlns:p14="http://schemas.microsoft.com/office/powerpoint/2010/main" val="320502074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EBDD50F0-D311-4B95-ADAA-2F6D2609CF27}" type="slidenum">
              <a:rPr lang="en-US"/>
              <a:pPr>
                <a:defRPr/>
              </a:pPr>
              <a:t>‹#›</a:t>
            </a:fld>
            <a:endParaRPr lang="en-US"/>
          </a:p>
        </p:txBody>
      </p:sp>
    </p:spTree>
    <p:extLst>
      <p:ext uri="{BB962C8B-B14F-4D97-AF65-F5344CB8AC3E}">
        <p14:creationId xmlns:p14="http://schemas.microsoft.com/office/powerpoint/2010/main" val="958193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A5A113DC-DC80-46F7-89E6-1A06DC8D41DD}" type="slidenum">
              <a:rPr lang="en-US"/>
              <a:pPr>
                <a:defRPr/>
              </a:pPr>
              <a:t>‹#›</a:t>
            </a:fld>
            <a:endParaRPr lang="en-US"/>
          </a:p>
        </p:txBody>
      </p:sp>
    </p:spTree>
    <p:extLst>
      <p:ext uri="{BB962C8B-B14F-4D97-AF65-F5344CB8AC3E}">
        <p14:creationId xmlns:p14="http://schemas.microsoft.com/office/powerpoint/2010/main" val="2823652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lstStyle>
            <a:lvl1pPr algn="l">
              <a:defRPr sz="4600"/>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935C5810-C8DD-4930-8BF6-4652CC47903E}" type="slidenum">
              <a:rPr lang="en-US"/>
              <a:pPr>
                <a:defRPr/>
              </a:pPr>
              <a:t>‹#›</a:t>
            </a:fld>
            <a:endParaRPr lang="en-US"/>
          </a:p>
        </p:txBody>
      </p:sp>
    </p:spTree>
    <p:extLst>
      <p:ext uri="{BB962C8B-B14F-4D97-AF65-F5344CB8AC3E}">
        <p14:creationId xmlns:p14="http://schemas.microsoft.com/office/powerpoint/2010/main" val="3733428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81FE155E-BF71-450D-A5F5-A82E95B53C7B}" type="datetimeFigureOut">
              <a:rPr lang="en-US"/>
              <a:pPr>
                <a:defRPr/>
              </a:pPr>
              <a:t>2/28/2017</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E92DFF26-1BFC-4460-84C2-460CFB7BB7E3}" type="slidenum">
              <a:rPr lang="en-US"/>
              <a:pPr>
                <a:defRPr/>
              </a:pPr>
              <a:t>‹#›</a:t>
            </a:fld>
            <a:endParaRPr lang="en-US"/>
          </a:p>
        </p:txBody>
      </p:sp>
    </p:spTree>
    <p:extLst>
      <p:ext uri="{BB962C8B-B14F-4D97-AF65-F5344CB8AC3E}">
        <p14:creationId xmlns:p14="http://schemas.microsoft.com/office/powerpoint/2010/main" val="2134723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en-US"/>
              <a:t>Click to edit Master title style</a:t>
            </a:r>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8156575" y="6421438"/>
            <a:ext cx="762000" cy="365125"/>
          </a:xfrm>
        </p:spPr>
        <p:txBody>
          <a:bodyPr/>
          <a:lstStyle>
            <a:lvl1pPr>
              <a:defRPr/>
            </a:lvl1pPr>
          </a:lstStyle>
          <a:p>
            <a:pPr>
              <a:defRPr/>
            </a:pPr>
            <a:fld id="{164F85A0-0EC8-40DD-93ED-2084EA78AE0E}" type="slidenum">
              <a:rPr lang="en-US"/>
              <a:pPr>
                <a:defRPr/>
              </a:pPr>
              <a:t>‹#›</a:t>
            </a:fld>
            <a:endParaRPr lang="en-US"/>
          </a:p>
        </p:txBody>
      </p:sp>
    </p:spTree>
    <p:extLst>
      <p:ext uri="{BB962C8B-B14F-4D97-AF65-F5344CB8AC3E}">
        <p14:creationId xmlns:p14="http://schemas.microsoft.com/office/powerpoint/2010/main" val="1832417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en-US"/>
              <a:t>Click to edit Master title style</a:t>
            </a:r>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458ABE4B-A816-4F82-98A6-4A965170000D}" type="slidenum">
              <a:rPr lang="en-US"/>
              <a:pPr>
                <a:defRPr/>
              </a:pPr>
              <a:t>‹#›</a:t>
            </a:fld>
            <a:endParaRPr lang="en-US"/>
          </a:p>
        </p:txBody>
      </p:sp>
    </p:spTree>
    <p:extLst>
      <p:ext uri="{BB962C8B-B14F-4D97-AF65-F5344CB8AC3E}">
        <p14:creationId xmlns:p14="http://schemas.microsoft.com/office/powerpoint/2010/main" val="679003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defRPr/>
            </a:pPr>
            <a:endParaRPr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defRPr/>
            </a:pPr>
            <a:endParaRPr lang="en-US"/>
          </a:p>
        </p:txBody>
      </p:sp>
      <p:sp>
        <p:nvSpPr>
          <p:cNvPr id="1028" name="Title Placeholder 8"/>
          <p:cNvSpPr>
            <a:spLocks noGrp="1"/>
          </p:cNvSpPr>
          <p:nvPr>
            <p:ph type="title"/>
          </p:nvPr>
        </p:nvSpPr>
        <p:spPr bwMode="auto">
          <a:xfrm>
            <a:off x="457200" y="274638"/>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en-US"/>
              <a:t>Click to edit Master title style</a:t>
            </a:r>
          </a:p>
        </p:txBody>
      </p:sp>
      <p:sp>
        <p:nvSpPr>
          <p:cNvPr id="1029" name="Text Placeholder 29"/>
          <p:cNvSpPr>
            <a:spLocks noGrp="1"/>
          </p:cNvSpPr>
          <p:nvPr>
            <p:ph type="body" idx="1"/>
          </p:nvPr>
        </p:nvSpPr>
        <p:spPr bwMode="auto">
          <a:xfrm>
            <a:off x="457200" y="1600200"/>
            <a:ext cx="7467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457200" y="6421438"/>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pPr>
              <a:defRPr/>
            </a:pPr>
            <a:endParaRPr lang="en-US"/>
          </a:p>
        </p:txBody>
      </p:sp>
      <p:sp>
        <p:nvSpPr>
          <p:cNvPr id="22" name="Footer Placeholder 21"/>
          <p:cNvSpPr>
            <a:spLocks noGrp="1"/>
          </p:cNvSpPr>
          <p:nvPr>
            <p:ph type="ftr" sz="quarter" idx="3"/>
          </p:nvPr>
        </p:nvSpPr>
        <p:spPr>
          <a:xfrm>
            <a:off x="3124200" y="6421438"/>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pPr>
              <a:defRPr/>
            </a:pPr>
            <a:endParaRPr lang="en-US"/>
          </a:p>
        </p:txBody>
      </p:sp>
      <p:sp>
        <p:nvSpPr>
          <p:cNvPr id="18" name="Slide Number Placeholder 17"/>
          <p:cNvSpPr>
            <a:spLocks noGrp="1"/>
          </p:cNvSpPr>
          <p:nvPr>
            <p:ph type="sldNum" sz="quarter" idx="4"/>
          </p:nvPr>
        </p:nvSpPr>
        <p:spPr>
          <a:xfrm>
            <a:off x="8153400" y="6421438"/>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pPr>
              <a:defRPr/>
            </a:pPr>
            <a:fld id="{2C6230E0-B1E9-449D-A07B-F7D88713A80E}"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40" r:id="rId1"/>
    <p:sldLayoutId id="2147483830" r:id="rId2"/>
    <p:sldLayoutId id="2147483841" r:id="rId3"/>
    <p:sldLayoutId id="2147483831" r:id="rId4"/>
    <p:sldLayoutId id="2147483842" r:id="rId5"/>
    <p:sldLayoutId id="2147483832" r:id="rId6"/>
    <p:sldLayoutId id="2147483843" r:id="rId7"/>
    <p:sldLayoutId id="2147483844" r:id="rId8"/>
    <p:sldLayoutId id="2147483845" r:id="rId9"/>
    <p:sldLayoutId id="2147483833" r:id="rId10"/>
    <p:sldLayoutId id="2147483834" r:id="rId11"/>
    <p:sldLayoutId id="2147483846" r:id="rId12"/>
    <p:sldLayoutId id="2147483847" r:id="rId13"/>
    <p:sldLayoutId id="2147483835" r:id="rId14"/>
    <p:sldLayoutId id="2147483836" r:id="rId15"/>
    <p:sldLayoutId id="2147483837" r:id="rId16"/>
    <p:sldLayoutId id="2147483838" r:id="rId17"/>
    <p:sldLayoutId id="2147483839" r:id="rId18"/>
    <p:sldLayoutId id="2147483848" r:id="rId19"/>
  </p:sldLayoutIdLst>
  <p:txStyles>
    <p:titleStyle>
      <a:lvl1pPr algn="l" rtl="0" eaLnBrk="0" fontAlgn="base" hangingPunct="0">
        <a:spcBef>
          <a:spcPct val="0"/>
        </a:spcBef>
        <a:spcAft>
          <a:spcPct val="0"/>
        </a:spcAft>
        <a:defRPr sz="4600" kern="1200">
          <a:solidFill>
            <a:schemeClr val="tx1"/>
          </a:solidFill>
          <a:latin typeface="+mj-lt"/>
          <a:ea typeface="+mj-ea"/>
          <a:cs typeface="+mj-cs"/>
        </a:defRPr>
      </a:lvl1pPr>
      <a:lvl2pPr algn="l" rtl="0" eaLnBrk="0" fontAlgn="base" hangingPunct="0">
        <a:spcBef>
          <a:spcPct val="0"/>
        </a:spcBef>
        <a:spcAft>
          <a:spcPct val="0"/>
        </a:spcAft>
        <a:defRPr sz="4600">
          <a:solidFill>
            <a:schemeClr val="tx1"/>
          </a:solidFill>
          <a:latin typeface="Franklin Gothic Book" pitchFamily="34" charset="0"/>
        </a:defRPr>
      </a:lvl2pPr>
      <a:lvl3pPr algn="l" rtl="0" eaLnBrk="0" fontAlgn="base" hangingPunct="0">
        <a:spcBef>
          <a:spcPct val="0"/>
        </a:spcBef>
        <a:spcAft>
          <a:spcPct val="0"/>
        </a:spcAft>
        <a:defRPr sz="4600">
          <a:solidFill>
            <a:schemeClr val="tx1"/>
          </a:solidFill>
          <a:latin typeface="Franklin Gothic Book" pitchFamily="34" charset="0"/>
        </a:defRPr>
      </a:lvl3pPr>
      <a:lvl4pPr algn="l" rtl="0" eaLnBrk="0" fontAlgn="base" hangingPunct="0">
        <a:spcBef>
          <a:spcPct val="0"/>
        </a:spcBef>
        <a:spcAft>
          <a:spcPct val="0"/>
        </a:spcAft>
        <a:defRPr sz="4600">
          <a:solidFill>
            <a:schemeClr val="tx1"/>
          </a:solidFill>
          <a:latin typeface="Franklin Gothic Book" pitchFamily="34" charset="0"/>
        </a:defRPr>
      </a:lvl4pPr>
      <a:lvl5pPr algn="l" rtl="0" eaLnBrk="0" fontAlgn="base" hangingPunct="0">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p:titleStyle>
    <p:bodyStyle>
      <a:lvl1pPr marL="419100"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l" rtl="0" eaLnBrk="0" fontAlgn="base" hangingPunct="0">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l" rtl="0" eaLnBrk="0" fontAlgn="base" hangingPunct="0">
        <a:spcBef>
          <a:spcPct val="20000"/>
        </a:spcBef>
        <a:spcAft>
          <a:spcPct val="0"/>
        </a:spcAft>
        <a:buClr>
          <a:schemeClr val="accent2"/>
        </a:buClr>
        <a:buSzPct val="85000"/>
        <a:buFont typeface="Arial" charset="0"/>
        <a:buChar char="○"/>
        <a:defRPr sz="2400" kern="1200">
          <a:solidFill>
            <a:schemeClr val="tx1"/>
          </a:solidFill>
          <a:latin typeface="+mn-lt"/>
          <a:ea typeface="+mn-ea"/>
          <a:cs typeface="+mn-cs"/>
        </a:defRPr>
      </a:lvl3pPr>
      <a:lvl4pPr marL="1279525" indent="-236538" algn="l" rtl="0" eaLnBrk="0" fontAlgn="base" hangingPunct="0">
        <a:spcBef>
          <a:spcPct val="20000"/>
        </a:spcBef>
        <a:spcAft>
          <a:spcPct val="0"/>
        </a:spcAft>
        <a:buClr>
          <a:srgbClr val="8D89A4"/>
        </a:buClr>
        <a:buSzPct val="90000"/>
        <a:buFont typeface="Wingdings 2" pitchFamily="18" charset="2"/>
        <a:buChar char=""/>
        <a:defRPr sz="2000" kern="1200">
          <a:solidFill>
            <a:schemeClr val="tx1"/>
          </a:solidFill>
          <a:latin typeface="+mn-lt"/>
          <a:ea typeface="+mn-ea"/>
          <a:cs typeface="+mn-cs"/>
        </a:defRPr>
      </a:lvl4pPr>
      <a:lvl5pPr marL="1489075" indent="-182563" algn="l" rtl="0" eaLnBrk="0" fontAlgn="base" hangingPunct="0">
        <a:spcBef>
          <a:spcPct val="20000"/>
        </a:spcBef>
        <a:spcAft>
          <a:spcPct val="0"/>
        </a:spcAft>
        <a:buClr>
          <a:srgbClr val="748560"/>
        </a:buClr>
        <a:buSzPct val="100000"/>
        <a:buFont typeface="Arial" charset="0"/>
        <a:buChar char="-"/>
        <a:defRPr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2"/>
          <p:cNvSpPr txBox="1">
            <a:spLocks noChangeArrowheads="1"/>
          </p:cNvSpPr>
          <p:nvPr/>
        </p:nvSpPr>
        <p:spPr bwMode="auto">
          <a:xfrm>
            <a:off x="1905000" y="5029200"/>
            <a:ext cx="5257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t>Lakewood Resource &amp; Referral Center</a:t>
            </a:r>
          </a:p>
          <a:p>
            <a:pPr algn="ctr"/>
            <a:r>
              <a:rPr lang="en-US"/>
              <a:t>212 Second Street, Suite 204</a:t>
            </a:r>
          </a:p>
          <a:p>
            <a:pPr algn="ctr"/>
            <a:r>
              <a:rPr lang="en-US"/>
              <a:t>Lakewood, New Jersey 08701</a:t>
            </a:r>
          </a:p>
        </p:txBody>
      </p:sp>
      <p:sp>
        <p:nvSpPr>
          <p:cNvPr id="11267" name="TextBox 3"/>
          <p:cNvSpPr txBox="1">
            <a:spLocks noChangeArrowheads="1"/>
          </p:cNvSpPr>
          <p:nvPr/>
        </p:nvSpPr>
        <p:spPr bwMode="auto">
          <a:xfrm>
            <a:off x="1676400" y="990600"/>
            <a:ext cx="6019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3600"/>
              <a:t>Employee </a:t>
            </a:r>
            <a:r>
              <a:rPr lang="en-US" sz="3600" dirty="0"/>
              <a:t>Assistance Program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1371600" y="228600"/>
            <a:ext cx="6019800" cy="579438"/>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The Complainer</a:t>
            </a:r>
            <a:endParaRPr lang="en-US"/>
          </a:p>
        </p:txBody>
      </p:sp>
      <p:sp>
        <p:nvSpPr>
          <p:cNvPr id="20483" name="Text Box 3"/>
          <p:cNvSpPr txBox="1">
            <a:spLocks noChangeArrowheads="1"/>
          </p:cNvSpPr>
          <p:nvPr/>
        </p:nvSpPr>
        <p:spPr bwMode="auto">
          <a:xfrm>
            <a:off x="381000" y="2057400"/>
            <a:ext cx="8153400"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b="1" i="1" u="sng"/>
              <a:t>How to Deal with this Personality:</a:t>
            </a:r>
            <a:endParaRPr lang="en-US"/>
          </a:p>
          <a:p>
            <a:pPr>
              <a:spcBef>
                <a:spcPct val="50000"/>
              </a:spcBef>
              <a:buFontTx/>
              <a:buAutoNum type="arabicPeriod"/>
            </a:pPr>
            <a:r>
              <a:rPr lang="en-US"/>
              <a:t>Break the self-fulfilling cycle of passivity, blaming and powerlessness by using a problem solving approach.  </a:t>
            </a:r>
          </a:p>
          <a:p>
            <a:pPr>
              <a:spcBef>
                <a:spcPct val="50000"/>
              </a:spcBef>
              <a:buFontTx/>
              <a:buAutoNum type="arabicPeriod"/>
            </a:pPr>
            <a:r>
              <a:rPr lang="en-US"/>
              <a:t>Ask for complaint in writing. </a:t>
            </a:r>
          </a:p>
          <a:p>
            <a:pPr>
              <a:spcBef>
                <a:spcPct val="50000"/>
              </a:spcBef>
              <a:buFontTx/>
              <a:buAutoNum type="arabicPeriod"/>
            </a:pPr>
            <a:r>
              <a:rPr lang="en-US"/>
              <a:t>Assign them fact-finding tasks.</a:t>
            </a:r>
          </a:p>
          <a:p>
            <a:pPr>
              <a:spcBef>
                <a:spcPct val="50000"/>
              </a:spcBef>
            </a:pPr>
            <a:r>
              <a:rPr lang="en-US"/>
              <a:t>4.  Listen attentively.  They may just need to blow off steam</a:t>
            </a:r>
          </a:p>
          <a:p>
            <a:pPr>
              <a:spcBef>
                <a:spcPct val="50000"/>
              </a:spcBef>
              <a:buFontTx/>
              <a:buAutoNum type="arabicPeriod" startAt="5"/>
            </a:pPr>
            <a:r>
              <a:rPr lang="en-US"/>
              <a:t>Be prepared to interrupt and take control.  </a:t>
            </a:r>
          </a:p>
          <a:p>
            <a:pPr>
              <a:spcBef>
                <a:spcPct val="50000"/>
              </a:spcBef>
              <a:buFontTx/>
              <a:buAutoNum type="arabicPeriod" startAt="5"/>
            </a:pPr>
            <a:r>
              <a:rPr lang="en-US"/>
              <a:t>Pin them down to specifics. Despite complaining they may be able to provide you with useful information.</a:t>
            </a:r>
          </a:p>
        </p:txBody>
      </p:sp>
      <p:pic>
        <p:nvPicPr>
          <p:cNvPr id="2048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228600"/>
            <a:ext cx="1219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1371600" y="228600"/>
            <a:ext cx="6019800" cy="579438"/>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The Complainer</a:t>
            </a:r>
            <a:endParaRPr lang="en-US"/>
          </a:p>
        </p:txBody>
      </p:sp>
      <p:sp>
        <p:nvSpPr>
          <p:cNvPr id="21507" name="Text Box 3"/>
          <p:cNvSpPr txBox="1">
            <a:spLocks noChangeArrowheads="1"/>
          </p:cNvSpPr>
          <p:nvPr/>
        </p:nvSpPr>
        <p:spPr bwMode="auto">
          <a:xfrm>
            <a:off x="304800" y="2438400"/>
            <a:ext cx="8305800" cy="356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7.  Be careful when agreeing.  You do not want to validate that everything is your fault and that they are blameless.</a:t>
            </a:r>
          </a:p>
          <a:p>
            <a:pPr>
              <a:spcBef>
                <a:spcPct val="50000"/>
              </a:spcBef>
            </a:pPr>
            <a:r>
              <a:rPr lang="en-US"/>
              <a:t>8.  If all else fails, ask them how they would like the discussion to end; what results do they want to achieve?</a:t>
            </a:r>
          </a:p>
          <a:p>
            <a:pPr>
              <a:spcBef>
                <a:spcPct val="50000"/>
              </a:spcBef>
            </a:pPr>
            <a:r>
              <a:rPr lang="en-US"/>
              <a:t>9.  Acknowledge their feelings but avoid complaining along with them; don’t get sucked into their dysfunctional pattern.</a:t>
            </a:r>
          </a:p>
          <a:p>
            <a:pPr>
              <a:spcBef>
                <a:spcPct val="50000"/>
              </a:spcBef>
            </a:pPr>
            <a:r>
              <a:rPr lang="en-US"/>
              <a:t>10.  State the facts clearly without apology…remain in problem-solving mode.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1371600" y="228600"/>
            <a:ext cx="6019800" cy="579438"/>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The Know-it-All Expert</a:t>
            </a:r>
            <a:endParaRPr lang="en-US"/>
          </a:p>
        </p:txBody>
      </p:sp>
      <p:sp>
        <p:nvSpPr>
          <p:cNvPr id="22531" name="Text Box 3"/>
          <p:cNvSpPr txBox="1">
            <a:spLocks noChangeArrowheads="1"/>
          </p:cNvSpPr>
          <p:nvPr/>
        </p:nvSpPr>
        <p:spPr bwMode="auto">
          <a:xfrm>
            <a:off x="3048000" y="990600"/>
            <a:ext cx="2667000" cy="39687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sz="2000" b="1"/>
              <a:t>THE BULLDOZER</a:t>
            </a:r>
            <a:endParaRPr lang="en-US"/>
          </a:p>
        </p:txBody>
      </p:sp>
      <p:sp>
        <p:nvSpPr>
          <p:cNvPr id="22532" name="Text Box 4"/>
          <p:cNvSpPr txBox="1">
            <a:spLocks noChangeArrowheads="1"/>
          </p:cNvSpPr>
          <p:nvPr/>
        </p:nvSpPr>
        <p:spPr bwMode="auto">
          <a:xfrm>
            <a:off x="685800" y="2362200"/>
            <a:ext cx="7848600" cy="410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b="1" i="1" u="sng"/>
              <a:t>How to Deal with this personality:</a:t>
            </a:r>
          </a:p>
          <a:p>
            <a:pPr>
              <a:spcBef>
                <a:spcPct val="50000"/>
              </a:spcBef>
            </a:pPr>
            <a:r>
              <a:rPr lang="en-US"/>
              <a:t>1.  Help them consider alternative views while avoiding direct challenges to their expertise.</a:t>
            </a:r>
          </a:p>
          <a:p>
            <a:pPr>
              <a:spcBef>
                <a:spcPct val="50000"/>
              </a:spcBef>
              <a:buFontTx/>
              <a:buAutoNum type="arabicPeriod" startAt="2"/>
            </a:pPr>
            <a:r>
              <a:rPr lang="en-US"/>
              <a:t>Do your homework, prepare well, discuss facts in an orderly manner, and make sure that your information is accurate and complete.  </a:t>
            </a:r>
          </a:p>
          <a:p>
            <a:pPr>
              <a:spcBef>
                <a:spcPct val="50000"/>
              </a:spcBef>
              <a:buFontTx/>
              <a:buAutoNum type="arabicPeriod" startAt="2"/>
            </a:pPr>
            <a:r>
              <a:rPr lang="en-US"/>
              <a:t>Don’t ‘ball park’ it or they will dismiss you as incompetent.</a:t>
            </a:r>
          </a:p>
          <a:p>
            <a:pPr>
              <a:spcBef>
                <a:spcPct val="50000"/>
              </a:spcBef>
              <a:buFontTx/>
              <a:buAutoNum type="arabicPeriod" startAt="2"/>
            </a:pPr>
            <a:r>
              <a:rPr lang="en-US"/>
              <a:t>Don’t be intimidated, or let them take over the meeting.</a:t>
            </a:r>
          </a:p>
        </p:txBody>
      </p:sp>
      <p:pic>
        <p:nvPicPr>
          <p:cNvPr id="2253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304800"/>
            <a:ext cx="1219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1371600" y="228600"/>
            <a:ext cx="6019800" cy="579438"/>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The Know-it-All Expert</a:t>
            </a:r>
            <a:endParaRPr lang="en-US"/>
          </a:p>
        </p:txBody>
      </p:sp>
      <p:sp>
        <p:nvSpPr>
          <p:cNvPr id="23555" name="Text Box 3"/>
          <p:cNvSpPr txBox="1">
            <a:spLocks noChangeArrowheads="1"/>
          </p:cNvSpPr>
          <p:nvPr/>
        </p:nvSpPr>
        <p:spPr bwMode="auto">
          <a:xfrm>
            <a:off x="381000" y="2286000"/>
            <a:ext cx="8229600" cy="356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5.  Do listen to them and try to benefit from their knowledge.</a:t>
            </a:r>
          </a:p>
          <a:p>
            <a:pPr>
              <a:spcBef>
                <a:spcPct val="50000"/>
              </a:spcBef>
            </a:pPr>
            <a:r>
              <a:rPr lang="en-US"/>
              <a:t>5.  Listen actively and acknowledge. Paraphrase rather than interrupt; it shows that you respect their expertise.</a:t>
            </a:r>
          </a:p>
          <a:p>
            <a:pPr>
              <a:spcBef>
                <a:spcPct val="50000"/>
              </a:spcBef>
            </a:pPr>
            <a:r>
              <a:rPr lang="en-US"/>
              <a:t>6.  If you must point out an error or omission, do it by questioning firmly with confidence and asking for clarification (e.g., “how might that look 5 years from now?”)</a:t>
            </a:r>
          </a:p>
          <a:p>
            <a:pPr>
              <a:spcBef>
                <a:spcPct val="50000"/>
              </a:spcBef>
            </a:pPr>
            <a:r>
              <a:rPr lang="en-US"/>
              <a:t>7.  Resist the temptation to assert your own expert credential.  It won’t work. No one knows more than they do in their opinion.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1371600" y="228600"/>
            <a:ext cx="6019800" cy="579438"/>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The Narcissist</a:t>
            </a:r>
            <a:endParaRPr lang="en-US"/>
          </a:p>
        </p:txBody>
      </p:sp>
      <p:sp>
        <p:nvSpPr>
          <p:cNvPr id="24579" name="Text Box 3"/>
          <p:cNvSpPr txBox="1">
            <a:spLocks noChangeArrowheads="1"/>
          </p:cNvSpPr>
          <p:nvPr/>
        </p:nvSpPr>
        <p:spPr bwMode="auto">
          <a:xfrm>
            <a:off x="1981200" y="990600"/>
            <a:ext cx="4648200" cy="39687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sz="2000" b="1"/>
              <a:t>BALLOONS - ALWAYS RIGHT</a:t>
            </a:r>
            <a:endParaRPr lang="en-US"/>
          </a:p>
        </p:txBody>
      </p:sp>
      <p:sp>
        <p:nvSpPr>
          <p:cNvPr id="24580" name="Text Box 4"/>
          <p:cNvSpPr txBox="1">
            <a:spLocks noChangeArrowheads="1"/>
          </p:cNvSpPr>
          <p:nvPr/>
        </p:nvSpPr>
        <p:spPr bwMode="auto">
          <a:xfrm>
            <a:off x="533400" y="2286000"/>
            <a:ext cx="8305800" cy="429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b="1" i="1" u="sng"/>
              <a:t>How to Deal with this Personality:</a:t>
            </a:r>
            <a:endParaRPr lang="en-US"/>
          </a:p>
          <a:p>
            <a:pPr>
              <a:spcBef>
                <a:spcPct val="50000"/>
              </a:spcBef>
            </a:pPr>
            <a:r>
              <a:rPr lang="en-US"/>
              <a:t>1.  Know how you feel about the person and how they affect you.</a:t>
            </a:r>
          </a:p>
          <a:p>
            <a:pPr>
              <a:spcBef>
                <a:spcPct val="50000"/>
              </a:spcBef>
              <a:buFontTx/>
              <a:buAutoNum type="arabicPeriod" startAt="2"/>
            </a:pPr>
            <a:r>
              <a:rPr lang="en-US"/>
              <a:t>Identify and recognize their talents – especially underutilized ones – and lead them to activities that test these talents.</a:t>
            </a:r>
          </a:p>
          <a:p>
            <a:pPr>
              <a:spcBef>
                <a:spcPct val="50000"/>
              </a:spcBef>
              <a:buFontTx/>
              <a:buAutoNum type="arabicPeriod" startAt="2"/>
            </a:pPr>
            <a:r>
              <a:rPr lang="en-US"/>
              <a:t>Avoid the temptation to burst their bubble – they are really rather fragile underneath the confident exterior.</a:t>
            </a:r>
          </a:p>
          <a:p>
            <a:pPr>
              <a:spcBef>
                <a:spcPct val="50000"/>
              </a:spcBef>
            </a:pPr>
            <a:r>
              <a:rPr lang="en-US"/>
              <a:t>4.  Encourage their participation in activities that require their dependence on others.</a:t>
            </a:r>
          </a:p>
          <a:p>
            <a:pPr>
              <a:spcBef>
                <a:spcPct val="50000"/>
              </a:spcBef>
            </a:pPr>
            <a:r>
              <a:rPr lang="en-US"/>
              <a:t>5.  Give them opportunities to teach and work with others. </a:t>
            </a:r>
            <a:endParaRPr lang="en-US" sz="2000" i="1"/>
          </a:p>
        </p:txBody>
      </p:sp>
      <p:pic>
        <p:nvPicPr>
          <p:cNvPr id="24581" name="Picture 6" descr="j011607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234950"/>
            <a:ext cx="129540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1371600" y="228600"/>
            <a:ext cx="6019800" cy="579438"/>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The Narcissist</a:t>
            </a:r>
            <a:endParaRPr lang="en-US"/>
          </a:p>
        </p:txBody>
      </p:sp>
      <p:sp>
        <p:nvSpPr>
          <p:cNvPr id="25603" name="Text Box 3"/>
          <p:cNvSpPr txBox="1">
            <a:spLocks noChangeArrowheads="1"/>
          </p:cNvSpPr>
          <p:nvPr/>
        </p:nvSpPr>
        <p:spPr bwMode="auto">
          <a:xfrm>
            <a:off x="304800" y="2286000"/>
            <a:ext cx="853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endParaRPr lang="es-VE"/>
          </a:p>
        </p:txBody>
      </p:sp>
      <p:sp>
        <p:nvSpPr>
          <p:cNvPr id="25604" name="Text Box 4"/>
          <p:cNvSpPr txBox="1">
            <a:spLocks noChangeArrowheads="1"/>
          </p:cNvSpPr>
          <p:nvPr/>
        </p:nvSpPr>
        <p:spPr bwMode="auto">
          <a:xfrm>
            <a:off x="381000" y="2590800"/>
            <a:ext cx="8305800" cy="337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6.  Have them role-play a timid or shy person to feel the other sides. Use similar techniques to encourage empathy.</a:t>
            </a:r>
          </a:p>
          <a:p>
            <a:pPr>
              <a:spcBef>
                <a:spcPct val="50000"/>
              </a:spcBef>
            </a:pPr>
            <a:r>
              <a:rPr lang="en-US"/>
              <a:t>7.  State correct facts or alternative opinions as descriptively as possible; avoid deflating their opinions.</a:t>
            </a:r>
          </a:p>
          <a:p>
            <a:pPr>
              <a:spcBef>
                <a:spcPct val="50000"/>
              </a:spcBef>
            </a:pPr>
            <a:r>
              <a:rPr lang="en-US"/>
              <a:t>8.  Provide them with a means to save face; don’t humiliate them.</a:t>
            </a:r>
          </a:p>
          <a:p>
            <a:pPr>
              <a:spcBef>
                <a:spcPct val="50000"/>
              </a:spcBef>
            </a:pPr>
            <a:r>
              <a:rPr lang="en-US"/>
              <a:t>9.  Be ready to fill the conversation gap yourself.</a:t>
            </a:r>
          </a:p>
          <a:p>
            <a:pPr>
              <a:spcBef>
                <a:spcPct val="50000"/>
              </a:spcBef>
            </a:pPr>
            <a:r>
              <a:rPr lang="en-US"/>
              <a:t>10.  Coping with them when they are alone (one-on-one) is easier.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1371600" y="228600"/>
            <a:ext cx="6019800" cy="579438"/>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The Toady</a:t>
            </a:r>
            <a:endParaRPr lang="en-US"/>
          </a:p>
        </p:txBody>
      </p:sp>
      <p:sp>
        <p:nvSpPr>
          <p:cNvPr id="26627" name="Text Box 3"/>
          <p:cNvSpPr txBox="1">
            <a:spLocks noChangeArrowheads="1"/>
          </p:cNvSpPr>
          <p:nvPr/>
        </p:nvSpPr>
        <p:spPr bwMode="auto">
          <a:xfrm>
            <a:off x="685800" y="990600"/>
            <a:ext cx="7315200" cy="39687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sz="2000" b="1"/>
              <a:t>THE SUPER AGREEABLE ETERNAL OPTIMIST</a:t>
            </a:r>
            <a:endParaRPr lang="en-US"/>
          </a:p>
        </p:txBody>
      </p:sp>
      <p:sp>
        <p:nvSpPr>
          <p:cNvPr id="26628" name="Text Box 4"/>
          <p:cNvSpPr txBox="1">
            <a:spLocks noChangeArrowheads="1"/>
          </p:cNvSpPr>
          <p:nvPr/>
        </p:nvSpPr>
        <p:spPr bwMode="auto">
          <a:xfrm>
            <a:off x="457200" y="2133600"/>
            <a:ext cx="8229600"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b="1" i="1" u="sng"/>
              <a:t>How to Deal with this Personality:</a:t>
            </a:r>
            <a:endParaRPr lang="en-US"/>
          </a:p>
          <a:p>
            <a:pPr>
              <a:spcBef>
                <a:spcPct val="50000"/>
              </a:spcBef>
            </a:pPr>
            <a:r>
              <a:rPr lang="en-US"/>
              <a:t>1.  Treat them well and in a positive manner.</a:t>
            </a:r>
          </a:p>
          <a:p>
            <a:pPr>
              <a:spcBef>
                <a:spcPct val="50000"/>
              </a:spcBef>
            </a:pPr>
            <a:r>
              <a:rPr lang="en-US"/>
              <a:t>2.  Give them only the information you want them to know.</a:t>
            </a:r>
          </a:p>
          <a:p>
            <a:pPr>
              <a:spcBef>
                <a:spcPct val="50000"/>
              </a:spcBef>
            </a:pPr>
            <a:r>
              <a:rPr lang="en-US"/>
              <a:t>3.  Understand and appreciate their power and value.</a:t>
            </a:r>
          </a:p>
          <a:p>
            <a:pPr>
              <a:spcBef>
                <a:spcPct val="50000"/>
              </a:spcBef>
            </a:pPr>
            <a:r>
              <a:rPr lang="en-US"/>
              <a:t>4.  Insist that they support their positions with facts and figures – and do the same in turn.</a:t>
            </a:r>
          </a:p>
          <a:p>
            <a:pPr>
              <a:spcBef>
                <a:spcPct val="50000"/>
              </a:spcBef>
            </a:pPr>
            <a:r>
              <a:rPr lang="en-US"/>
              <a:t>5.  Ask them to disclose their dislikes.</a:t>
            </a:r>
          </a:p>
          <a:p>
            <a:pPr>
              <a:spcBef>
                <a:spcPct val="50000"/>
              </a:spcBef>
            </a:pPr>
            <a:r>
              <a:rPr lang="en-US"/>
              <a:t>6.  Invite them to disagree with you – make it safe for them to do so.</a:t>
            </a:r>
          </a:p>
        </p:txBody>
      </p:sp>
      <p:pic>
        <p:nvPicPr>
          <p:cNvPr id="26629" name="Picture 5" descr="HM00181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0"/>
            <a:ext cx="1174750" cy="93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1371600" y="228600"/>
            <a:ext cx="6019800" cy="579438"/>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The Toady</a:t>
            </a:r>
            <a:endParaRPr lang="en-US"/>
          </a:p>
        </p:txBody>
      </p:sp>
      <p:sp>
        <p:nvSpPr>
          <p:cNvPr id="27651" name="Text Box 3"/>
          <p:cNvSpPr txBox="1">
            <a:spLocks noChangeArrowheads="1"/>
          </p:cNvSpPr>
          <p:nvPr/>
        </p:nvSpPr>
        <p:spPr bwMode="auto">
          <a:xfrm>
            <a:off x="457200" y="2209800"/>
            <a:ext cx="815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endParaRPr lang="es-VE"/>
          </a:p>
        </p:txBody>
      </p:sp>
      <p:sp>
        <p:nvSpPr>
          <p:cNvPr id="27652" name="Text Box 4"/>
          <p:cNvSpPr txBox="1">
            <a:spLocks noChangeArrowheads="1"/>
          </p:cNvSpPr>
          <p:nvPr/>
        </p:nvSpPr>
        <p:spPr bwMode="auto">
          <a:xfrm>
            <a:off x="228600" y="2133600"/>
            <a:ext cx="8610600" cy="3195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7.  Become a confidant, when possible.  Be someone they feel they can trust.</a:t>
            </a:r>
          </a:p>
          <a:p>
            <a:pPr>
              <a:spcBef>
                <a:spcPct val="50000"/>
              </a:spcBef>
            </a:pPr>
            <a:r>
              <a:rPr lang="en-US"/>
              <a:t>8.  Be ready to negotiate and compromise if open conflict is likely.</a:t>
            </a:r>
          </a:p>
          <a:p>
            <a:pPr>
              <a:spcBef>
                <a:spcPct val="50000"/>
              </a:spcBef>
              <a:buFontTx/>
              <a:buAutoNum type="arabicPeriod" startAt="9"/>
            </a:pPr>
            <a:r>
              <a:rPr lang="en-US"/>
              <a:t>Ask them to tell you about things that might interfere with your good relationship.</a:t>
            </a:r>
          </a:p>
          <a:p>
            <a:pPr>
              <a:spcBef>
                <a:spcPct val="50000"/>
              </a:spcBef>
              <a:buFontTx/>
              <a:buAutoNum type="arabicPeriod" startAt="9"/>
            </a:pPr>
            <a:r>
              <a:rPr lang="en-US"/>
              <a:t> Listen closely to their humor as there may be hidden messages contained in it.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1371600" y="228600"/>
            <a:ext cx="6019800" cy="579438"/>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The Skeptic</a:t>
            </a:r>
            <a:endParaRPr lang="en-US"/>
          </a:p>
        </p:txBody>
      </p:sp>
      <p:sp>
        <p:nvSpPr>
          <p:cNvPr id="28675" name="Text Box 3"/>
          <p:cNvSpPr txBox="1">
            <a:spLocks noChangeArrowheads="1"/>
          </p:cNvSpPr>
          <p:nvPr/>
        </p:nvSpPr>
        <p:spPr bwMode="auto">
          <a:xfrm>
            <a:off x="685800" y="990600"/>
            <a:ext cx="7315200" cy="39687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sz="2000" b="1"/>
              <a:t>THE BACKSTABBER, THE NAY SAYER</a:t>
            </a:r>
            <a:endParaRPr lang="en-US"/>
          </a:p>
        </p:txBody>
      </p:sp>
      <p:sp>
        <p:nvSpPr>
          <p:cNvPr id="28676" name="Text Box 4"/>
          <p:cNvSpPr txBox="1">
            <a:spLocks noChangeArrowheads="1"/>
          </p:cNvSpPr>
          <p:nvPr/>
        </p:nvSpPr>
        <p:spPr bwMode="auto">
          <a:xfrm>
            <a:off x="381000" y="2286000"/>
            <a:ext cx="830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endParaRPr lang="es-VE"/>
          </a:p>
        </p:txBody>
      </p:sp>
      <p:sp>
        <p:nvSpPr>
          <p:cNvPr id="28677" name="Text Box 5"/>
          <p:cNvSpPr txBox="1">
            <a:spLocks noChangeArrowheads="1"/>
          </p:cNvSpPr>
          <p:nvPr/>
        </p:nvSpPr>
        <p:spPr bwMode="auto">
          <a:xfrm>
            <a:off x="457200" y="2362200"/>
            <a:ext cx="8229600" cy="356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b="1" i="1" u="sng"/>
              <a:t>How to Deal with Them:</a:t>
            </a:r>
          </a:p>
          <a:p>
            <a:pPr>
              <a:spcBef>
                <a:spcPct val="50000"/>
              </a:spcBef>
            </a:pPr>
            <a:r>
              <a:rPr lang="en-US"/>
              <a:t>1.  Disentangle yourself from their web of suspicion.</a:t>
            </a:r>
          </a:p>
          <a:p>
            <a:pPr>
              <a:spcBef>
                <a:spcPct val="50000"/>
              </a:spcBef>
            </a:pPr>
            <a:r>
              <a:rPr lang="en-US"/>
              <a:t>2.  Never pass suspicion down.</a:t>
            </a:r>
          </a:p>
          <a:p>
            <a:pPr>
              <a:spcBef>
                <a:spcPct val="50000"/>
              </a:spcBef>
            </a:pPr>
            <a:r>
              <a:rPr lang="en-US"/>
              <a:t>3.  Watch yourself and monitor your reactions carefully.</a:t>
            </a:r>
          </a:p>
          <a:p>
            <a:pPr>
              <a:spcBef>
                <a:spcPct val="50000"/>
              </a:spcBef>
            </a:pPr>
            <a:r>
              <a:rPr lang="en-US"/>
              <a:t>4.  Open dialogue with others to relieve suspicion.</a:t>
            </a:r>
          </a:p>
          <a:p>
            <a:pPr>
              <a:spcBef>
                <a:spcPct val="50000"/>
              </a:spcBef>
            </a:pPr>
            <a:r>
              <a:rPr lang="en-US"/>
              <a:t>5.  Don’t believe anything they say about you in person or behind your back.</a:t>
            </a:r>
          </a:p>
        </p:txBody>
      </p:sp>
      <p:pic>
        <p:nvPicPr>
          <p:cNvPr id="28678" name="Picture 6" descr="j0282739"/>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107363" y="152400"/>
            <a:ext cx="1036637" cy="103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1371600" y="228600"/>
            <a:ext cx="6019800" cy="579438"/>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The Skeptic</a:t>
            </a:r>
            <a:endParaRPr lang="en-US"/>
          </a:p>
        </p:txBody>
      </p:sp>
      <p:sp>
        <p:nvSpPr>
          <p:cNvPr id="29699" name="Text Box 3"/>
          <p:cNvSpPr txBox="1">
            <a:spLocks noChangeArrowheads="1"/>
          </p:cNvSpPr>
          <p:nvPr/>
        </p:nvSpPr>
        <p:spPr bwMode="auto">
          <a:xfrm>
            <a:off x="685800" y="2438400"/>
            <a:ext cx="7620000" cy="283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6.  Document everything.</a:t>
            </a:r>
          </a:p>
          <a:p>
            <a:pPr>
              <a:spcBef>
                <a:spcPct val="50000"/>
              </a:spcBef>
            </a:pPr>
            <a:r>
              <a:rPr lang="en-US"/>
              <a:t>7.  Be open, honest, and professional – and therefore guiltless.</a:t>
            </a:r>
          </a:p>
          <a:p>
            <a:pPr>
              <a:spcBef>
                <a:spcPct val="50000"/>
              </a:spcBef>
              <a:buFontTx/>
              <a:buAutoNum type="arabicPeriod" startAt="8"/>
            </a:pPr>
            <a:r>
              <a:rPr lang="en-US"/>
              <a:t>Don’t allow yourself to be intimidated or targeted.</a:t>
            </a:r>
          </a:p>
          <a:p>
            <a:pPr>
              <a:spcBef>
                <a:spcPct val="50000"/>
              </a:spcBef>
              <a:buFontTx/>
              <a:buAutoNum type="arabicPeriod" startAt="8"/>
            </a:pPr>
            <a:r>
              <a:rPr lang="en-US"/>
              <a:t>And remember that the truth, like sunshine, always comes out!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3"/>
          <p:cNvSpPr txBox="1">
            <a:spLocks noChangeArrowheads="1"/>
          </p:cNvSpPr>
          <p:nvPr/>
        </p:nvSpPr>
        <p:spPr bwMode="auto">
          <a:xfrm>
            <a:off x="2057400" y="2971800"/>
            <a:ext cx="6400800" cy="330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buFontTx/>
              <a:buChar char="•"/>
            </a:pPr>
            <a:r>
              <a:rPr lang="en-US" b="1"/>
              <a:t>  </a:t>
            </a:r>
            <a:r>
              <a:rPr lang="en-US" sz="2200" b="1"/>
              <a:t>Qualities of Difficult People</a:t>
            </a:r>
          </a:p>
          <a:p>
            <a:pPr>
              <a:spcBef>
                <a:spcPct val="50000"/>
              </a:spcBef>
              <a:buFontTx/>
              <a:buChar char="•"/>
            </a:pPr>
            <a:r>
              <a:rPr lang="en-US" sz="2200" b="1"/>
              <a:t>  Common Responses to Difficult People</a:t>
            </a:r>
          </a:p>
          <a:p>
            <a:pPr>
              <a:spcBef>
                <a:spcPct val="50000"/>
              </a:spcBef>
              <a:buFontTx/>
              <a:buChar char="•"/>
            </a:pPr>
            <a:r>
              <a:rPr lang="en-US" sz="2200" b="1"/>
              <a:t>  10 Common Difficult Personalities                                                                                    (and how to deal with them)</a:t>
            </a:r>
          </a:p>
          <a:p>
            <a:pPr>
              <a:spcBef>
                <a:spcPct val="50000"/>
              </a:spcBef>
              <a:buFontTx/>
              <a:buChar char="•"/>
            </a:pPr>
            <a:r>
              <a:rPr lang="en-US" sz="2200" b="1"/>
              <a:t>  How to Defuse an Angry Person</a:t>
            </a:r>
          </a:p>
          <a:p>
            <a:pPr>
              <a:spcBef>
                <a:spcPct val="50000"/>
              </a:spcBef>
              <a:buFontTx/>
              <a:buChar char="•"/>
            </a:pPr>
            <a:r>
              <a:rPr lang="en-US" sz="2200" b="1"/>
              <a:t>  Listening Skills with Difficult People</a:t>
            </a:r>
          </a:p>
          <a:p>
            <a:pPr>
              <a:spcBef>
                <a:spcPct val="50000"/>
              </a:spcBef>
              <a:buFontTx/>
              <a:buChar char="•"/>
            </a:pPr>
            <a:r>
              <a:rPr lang="en-US" sz="2200" b="1"/>
              <a:t>  Your Difficult Person</a:t>
            </a:r>
            <a:endParaRPr lang="en-US"/>
          </a:p>
        </p:txBody>
      </p:sp>
      <p:sp>
        <p:nvSpPr>
          <p:cNvPr id="12291" name="WordArt 4"/>
          <p:cNvSpPr>
            <a:spLocks noChangeArrowheads="1" noChangeShapeType="1" noTextEdit="1"/>
          </p:cNvSpPr>
          <p:nvPr/>
        </p:nvSpPr>
        <p:spPr bwMode="auto">
          <a:xfrm>
            <a:off x="1752600" y="2209800"/>
            <a:ext cx="52959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Arial Black"/>
              </a:rPr>
              <a:t>Topics to be Covered: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1371600" y="228600"/>
            <a:ext cx="6019800" cy="579438"/>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The Shy and Quiet</a:t>
            </a:r>
            <a:endParaRPr lang="en-US"/>
          </a:p>
        </p:txBody>
      </p:sp>
      <p:sp>
        <p:nvSpPr>
          <p:cNvPr id="30723" name="Text Box 3"/>
          <p:cNvSpPr txBox="1">
            <a:spLocks noChangeArrowheads="1"/>
          </p:cNvSpPr>
          <p:nvPr/>
        </p:nvSpPr>
        <p:spPr bwMode="auto">
          <a:xfrm>
            <a:off x="685800" y="990600"/>
            <a:ext cx="7315200" cy="39687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sz="2000" b="1"/>
              <a:t>THE CLAMS</a:t>
            </a:r>
            <a:endParaRPr lang="en-US"/>
          </a:p>
        </p:txBody>
      </p:sp>
      <p:sp>
        <p:nvSpPr>
          <p:cNvPr id="30724" name="Text Box 4"/>
          <p:cNvSpPr txBox="1">
            <a:spLocks noChangeArrowheads="1"/>
          </p:cNvSpPr>
          <p:nvPr/>
        </p:nvSpPr>
        <p:spPr bwMode="auto">
          <a:xfrm>
            <a:off x="228600" y="2362200"/>
            <a:ext cx="8610600" cy="410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b="1" i="1" u="sng"/>
              <a:t>How to Deal with this Personality:</a:t>
            </a:r>
          </a:p>
          <a:p>
            <a:pPr>
              <a:spcBef>
                <a:spcPct val="50000"/>
              </a:spcBef>
            </a:pPr>
            <a:r>
              <a:rPr lang="en-US"/>
              <a:t>1.  Put yourself in their shoes. Do not mistake shyness for aloofness.</a:t>
            </a:r>
          </a:p>
          <a:p>
            <a:pPr>
              <a:spcBef>
                <a:spcPct val="50000"/>
              </a:spcBef>
            </a:pPr>
            <a:r>
              <a:rPr lang="en-US"/>
              <a:t>2.  Use one-to-one and small-group environments to draw them out of their shells.</a:t>
            </a:r>
          </a:p>
          <a:p>
            <a:pPr>
              <a:spcBef>
                <a:spcPct val="50000"/>
              </a:spcBef>
            </a:pPr>
            <a:r>
              <a:rPr lang="en-US"/>
              <a:t>3.  Encourage them to join work-committees and organizations.</a:t>
            </a:r>
          </a:p>
          <a:p>
            <a:pPr>
              <a:spcBef>
                <a:spcPct val="50000"/>
              </a:spcBef>
            </a:pPr>
            <a:r>
              <a:rPr lang="en-US"/>
              <a:t>4.  Develop trust and friendship with this person whenever possible.</a:t>
            </a:r>
          </a:p>
          <a:p>
            <a:pPr>
              <a:spcBef>
                <a:spcPct val="50000"/>
              </a:spcBef>
            </a:pPr>
            <a:r>
              <a:rPr lang="en-US"/>
              <a:t>5.  Help them prepare for tough situations.</a:t>
            </a:r>
          </a:p>
          <a:p>
            <a:pPr>
              <a:spcBef>
                <a:spcPct val="50000"/>
              </a:spcBef>
            </a:pPr>
            <a:r>
              <a:rPr lang="en-US"/>
              <a:t>6.  Ask open-ended questions.</a:t>
            </a:r>
            <a:endParaRPr lang="en-US" b="1" i="1" u="sng"/>
          </a:p>
        </p:txBody>
      </p:sp>
      <p:pic>
        <p:nvPicPr>
          <p:cNvPr id="3072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77200" y="228600"/>
            <a:ext cx="1066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1371600" y="228600"/>
            <a:ext cx="6019800" cy="579438"/>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The Shy and Quiet</a:t>
            </a:r>
            <a:endParaRPr lang="en-US"/>
          </a:p>
        </p:txBody>
      </p:sp>
      <p:sp>
        <p:nvSpPr>
          <p:cNvPr id="31747" name="Text Box 3"/>
          <p:cNvSpPr txBox="1">
            <a:spLocks noChangeArrowheads="1"/>
          </p:cNvSpPr>
          <p:nvPr/>
        </p:nvSpPr>
        <p:spPr bwMode="auto">
          <a:xfrm>
            <a:off x="685800" y="2057400"/>
            <a:ext cx="7924800" cy="429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7.  Wait as calmly as possible for a response.</a:t>
            </a:r>
          </a:p>
          <a:p>
            <a:pPr>
              <a:spcBef>
                <a:spcPct val="50000"/>
              </a:spcBef>
            </a:pPr>
            <a:r>
              <a:rPr lang="en-US"/>
              <a:t>8.  Don’t rush to fill in silence with your conversation.</a:t>
            </a:r>
          </a:p>
          <a:p>
            <a:pPr>
              <a:spcBef>
                <a:spcPct val="50000"/>
              </a:spcBef>
            </a:pPr>
            <a:r>
              <a:rPr lang="en-US"/>
              <a:t>9.  Plan enough time to allow you to wait with composure.</a:t>
            </a:r>
          </a:p>
          <a:p>
            <a:pPr>
              <a:spcBef>
                <a:spcPct val="50000"/>
              </a:spcBef>
            </a:pPr>
            <a:r>
              <a:rPr lang="en-US"/>
              <a:t>10.  When they open up, be attentive and watch your own impulse to gush.</a:t>
            </a:r>
          </a:p>
          <a:p>
            <a:pPr>
              <a:spcBef>
                <a:spcPct val="50000"/>
              </a:spcBef>
            </a:pPr>
            <a:r>
              <a:rPr lang="en-US"/>
              <a:t>11.   Flow with tangents, they may lead to something enlightening.</a:t>
            </a:r>
          </a:p>
          <a:p>
            <a:pPr>
              <a:spcBef>
                <a:spcPct val="50000"/>
              </a:spcBef>
            </a:pPr>
            <a:r>
              <a:rPr lang="en-US"/>
              <a:t>12.  Leave them with food for thought and establish another meeting.</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1371600" y="228600"/>
            <a:ext cx="6019800" cy="579438"/>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The Overcontroller</a:t>
            </a:r>
            <a:endParaRPr lang="en-US"/>
          </a:p>
        </p:txBody>
      </p:sp>
      <p:sp>
        <p:nvSpPr>
          <p:cNvPr id="32771" name="Text Box 3"/>
          <p:cNvSpPr txBox="1">
            <a:spLocks noChangeArrowheads="1"/>
          </p:cNvSpPr>
          <p:nvPr/>
        </p:nvSpPr>
        <p:spPr bwMode="auto">
          <a:xfrm>
            <a:off x="685800" y="990600"/>
            <a:ext cx="7315200" cy="39687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sz="2000" b="1"/>
              <a:t>THE WATCHDOG, THE DRAGON</a:t>
            </a:r>
            <a:endParaRPr lang="en-US"/>
          </a:p>
        </p:txBody>
      </p:sp>
      <p:sp>
        <p:nvSpPr>
          <p:cNvPr id="32772" name="Text Box 4"/>
          <p:cNvSpPr txBox="1">
            <a:spLocks noChangeArrowheads="1"/>
          </p:cNvSpPr>
          <p:nvPr/>
        </p:nvSpPr>
        <p:spPr bwMode="auto">
          <a:xfrm>
            <a:off x="533400" y="2667000"/>
            <a:ext cx="8153400" cy="356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b="1" i="1" u="sng"/>
              <a:t>How to Deal with this Personality:</a:t>
            </a:r>
          </a:p>
          <a:p>
            <a:pPr>
              <a:spcBef>
                <a:spcPct val="50000"/>
              </a:spcBef>
            </a:pPr>
            <a:r>
              <a:rPr lang="en-US"/>
              <a:t>1.  Free yourself mentally from being suffocated.</a:t>
            </a:r>
          </a:p>
          <a:p>
            <a:pPr>
              <a:spcBef>
                <a:spcPct val="50000"/>
              </a:spcBef>
            </a:pPr>
            <a:r>
              <a:rPr lang="en-US"/>
              <a:t>2.  Know what is happening to you and develop skills to deal with it.</a:t>
            </a:r>
          </a:p>
          <a:p>
            <a:pPr>
              <a:spcBef>
                <a:spcPct val="50000"/>
              </a:spcBef>
            </a:pPr>
            <a:r>
              <a:rPr lang="en-US"/>
              <a:t>3.  Provide a lot of feedback.</a:t>
            </a:r>
          </a:p>
          <a:p>
            <a:pPr>
              <a:spcBef>
                <a:spcPct val="50000"/>
              </a:spcBef>
            </a:pPr>
            <a:r>
              <a:rPr lang="en-US"/>
              <a:t>4.  Know your own strengths and limitations.</a:t>
            </a:r>
          </a:p>
          <a:p>
            <a:pPr>
              <a:spcBef>
                <a:spcPct val="50000"/>
              </a:spcBef>
            </a:pPr>
            <a:r>
              <a:rPr lang="en-US"/>
              <a:t>5.  Be properly and respectfully assertive in all interactions.</a:t>
            </a:r>
            <a:endParaRPr lang="en-US" b="1" i="1" u="sng"/>
          </a:p>
        </p:txBody>
      </p:sp>
      <p:pic>
        <p:nvPicPr>
          <p:cNvPr id="32773"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2133600"/>
            <a:ext cx="246856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1371600" y="228600"/>
            <a:ext cx="6019800" cy="579438"/>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The Overcontroller</a:t>
            </a:r>
            <a:endParaRPr lang="en-US"/>
          </a:p>
        </p:txBody>
      </p:sp>
      <p:sp>
        <p:nvSpPr>
          <p:cNvPr id="33795" name="Text Box 3"/>
          <p:cNvSpPr txBox="1">
            <a:spLocks noChangeArrowheads="1"/>
          </p:cNvSpPr>
          <p:nvPr/>
        </p:nvSpPr>
        <p:spPr bwMode="auto">
          <a:xfrm>
            <a:off x="609600" y="2286000"/>
            <a:ext cx="815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endParaRPr lang="es-VE"/>
          </a:p>
        </p:txBody>
      </p:sp>
      <p:sp>
        <p:nvSpPr>
          <p:cNvPr id="33796" name="Text Box 4"/>
          <p:cNvSpPr txBox="1">
            <a:spLocks noChangeArrowheads="1"/>
          </p:cNvSpPr>
          <p:nvPr/>
        </p:nvSpPr>
        <p:spPr bwMode="auto">
          <a:xfrm>
            <a:off x="533400" y="2209800"/>
            <a:ext cx="8001000" cy="337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6.  Be as proactive as possible (out-think them).</a:t>
            </a:r>
          </a:p>
          <a:p>
            <a:pPr>
              <a:spcBef>
                <a:spcPct val="50000"/>
              </a:spcBef>
            </a:pPr>
            <a:r>
              <a:rPr lang="en-US"/>
              <a:t>7.  Write things down in front of them.</a:t>
            </a:r>
          </a:p>
          <a:p>
            <a:pPr>
              <a:spcBef>
                <a:spcPct val="50000"/>
              </a:spcBef>
              <a:buFontTx/>
              <a:buAutoNum type="arabicPeriod" startAt="8"/>
            </a:pPr>
            <a:r>
              <a:rPr lang="en-US"/>
              <a:t>Don’t argue without supporting evidence.</a:t>
            </a:r>
          </a:p>
          <a:p>
            <a:pPr>
              <a:spcBef>
                <a:spcPct val="50000"/>
              </a:spcBef>
              <a:buFontTx/>
              <a:buAutoNum type="arabicPeriod" startAt="8"/>
            </a:pPr>
            <a:r>
              <a:rPr lang="en-US"/>
              <a:t>Don’t let them entice you into unprofessional behavior. </a:t>
            </a:r>
          </a:p>
          <a:p>
            <a:pPr>
              <a:spcBef>
                <a:spcPct val="50000"/>
              </a:spcBef>
              <a:buFontTx/>
              <a:buAutoNum type="arabicPeriod" startAt="8"/>
            </a:pPr>
            <a:r>
              <a:rPr lang="en-US"/>
              <a:t>Avoid the temptation to micro-manage them when you get the chance – such passive-aggressive retaliation serves no healthy purpose.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1752600" y="457200"/>
            <a:ext cx="5638800" cy="579438"/>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The Indecisive Staller</a:t>
            </a:r>
            <a:endParaRPr lang="en-US"/>
          </a:p>
        </p:txBody>
      </p:sp>
      <p:sp>
        <p:nvSpPr>
          <p:cNvPr id="34819" name="Text Box 4"/>
          <p:cNvSpPr txBox="1">
            <a:spLocks noChangeArrowheads="1"/>
          </p:cNvSpPr>
          <p:nvPr/>
        </p:nvSpPr>
        <p:spPr bwMode="auto">
          <a:xfrm>
            <a:off x="533400" y="2286000"/>
            <a:ext cx="8077200" cy="392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b="1" i="1" u="sng"/>
              <a:t>How to Deal with this Personality:</a:t>
            </a:r>
          </a:p>
          <a:p>
            <a:pPr>
              <a:spcBef>
                <a:spcPct val="50000"/>
              </a:spcBef>
            </a:pPr>
            <a:r>
              <a:rPr lang="en-US"/>
              <a:t>1.  Make it easy for them to tell you about conflicts or reservations.</a:t>
            </a:r>
          </a:p>
          <a:p>
            <a:pPr>
              <a:spcBef>
                <a:spcPct val="50000"/>
              </a:spcBef>
            </a:pPr>
            <a:r>
              <a:rPr lang="en-US"/>
              <a:t>2.  Listen for indirect words, hesitations, or omissions that might provide clues.</a:t>
            </a:r>
          </a:p>
          <a:p>
            <a:pPr>
              <a:spcBef>
                <a:spcPct val="50000"/>
              </a:spcBef>
            </a:pPr>
            <a:r>
              <a:rPr lang="en-US"/>
              <a:t>3.  Help them make a decision by examining the facts.</a:t>
            </a:r>
          </a:p>
          <a:p>
            <a:pPr>
              <a:spcBef>
                <a:spcPct val="50000"/>
              </a:spcBef>
            </a:pPr>
            <a:r>
              <a:rPr lang="en-US"/>
              <a:t>4.  Find out if the problem is you and reassure them it is not.</a:t>
            </a:r>
          </a:p>
          <a:p>
            <a:pPr>
              <a:spcBef>
                <a:spcPct val="50000"/>
              </a:spcBef>
            </a:pPr>
            <a:r>
              <a:rPr lang="en-US"/>
              <a:t>5.  Emphasize the importance of quality work.</a:t>
            </a:r>
            <a:endParaRPr lang="en-US" b="1" i="1" u="sng"/>
          </a:p>
        </p:txBody>
      </p:sp>
      <p:pic>
        <p:nvPicPr>
          <p:cNvPr id="34820"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28600"/>
            <a:ext cx="1219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1371600" y="228600"/>
            <a:ext cx="6019800" cy="579438"/>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The Indecisive Staller</a:t>
            </a:r>
            <a:endParaRPr lang="en-US"/>
          </a:p>
        </p:txBody>
      </p:sp>
      <p:sp>
        <p:nvSpPr>
          <p:cNvPr id="35843" name="Text Box 3"/>
          <p:cNvSpPr txBox="1">
            <a:spLocks noChangeArrowheads="1"/>
          </p:cNvSpPr>
          <p:nvPr/>
        </p:nvSpPr>
        <p:spPr bwMode="auto">
          <a:xfrm>
            <a:off x="762000" y="2286000"/>
            <a:ext cx="7848600" cy="246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6.  Give support after they make a decision.</a:t>
            </a:r>
          </a:p>
          <a:p>
            <a:pPr>
              <a:spcBef>
                <a:spcPct val="50000"/>
              </a:spcBef>
            </a:pPr>
            <a:r>
              <a:rPr lang="en-US"/>
              <a:t>7.  If possible, keep the action steps in your hands.</a:t>
            </a:r>
          </a:p>
          <a:p>
            <a:pPr>
              <a:spcBef>
                <a:spcPct val="50000"/>
              </a:spcBef>
              <a:buFontTx/>
              <a:buAutoNum type="arabicPeriod" startAt="8"/>
            </a:pPr>
            <a:r>
              <a:rPr lang="en-US"/>
              <a:t>Watch for signs of abrupt anger or withdrawal.  Try to remove them from this situation.</a:t>
            </a:r>
          </a:p>
          <a:p>
            <a:pPr>
              <a:spcBef>
                <a:spcPct val="50000"/>
              </a:spcBef>
              <a:buFontTx/>
              <a:buAutoNum type="arabicPeriod" startAt="8"/>
            </a:pPr>
            <a:r>
              <a:rPr lang="en-US"/>
              <a:t>Maintain some control of important tasks.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3"/>
          <p:cNvSpPr txBox="1">
            <a:spLocks noChangeArrowheads="1"/>
          </p:cNvSpPr>
          <p:nvPr/>
        </p:nvSpPr>
        <p:spPr bwMode="auto">
          <a:xfrm>
            <a:off x="1905000" y="2133600"/>
            <a:ext cx="5410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u="sng"/>
              <a:t>How to Defuse an Angry Person:</a:t>
            </a:r>
            <a:endParaRPr lang="en-US"/>
          </a:p>
        </p:txBody>
      </p:sp>
      <p:sp>
        <p:nvSpPr>
          <p:cNvPr id="36867" name="Text Box 4"/>
          <p:cNvSpPr txBox="1">
            <a:spLocks noChangeArrowheads="1"/>
          </p:cNvSpPr>
          <p:nvPr/>
        </p:nvSpPr>
        <p:spPr bwMode="auto">
          <a:xfrm>
            <a:off x="228600" y="2743200"/>
            <a:ext cx="4343400" cy="356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buFontTx/>
              <a:buChar char="•"/>
            </a:pPr>
            <a:r>
              <a:rPr lang="en-US"/>
              <a:t> Count to 10</a:t>
            </a:r>
          </a:p>
          <a:p>
            <a:pPr>
              <a:spcBef>
                <a:spcPct val="50000"/>
              </a:spcBef>
              <a:buFontTx/>
              <a:buChar char="•"/>
            </a:pPr>
            <a:r>
              <a:rPr lang="en-US"/>
              <a:t> React to the issue, not the person.</a:t>
            </a:r>
          </a:p>
          <a:p>
            <a:pPr>
              <a:spcBef>
                <a:spcPct val="50000"/>
              </a:spcBef>
              <a:buFontTx/>
              <a:buChar char="•"/>
            </a:pPr>
            <a:r>
              <a:rPr lang="en-US"/>
              <a:t> Talk, don’t shout.</a:t>
            </a:r>
          </a:p>
          <a:p>
            <a:pPr>
              <a:spcBef>
                <a:spcPct val="50000"/>
              </a:spcBef>
              <a:buFontTx/>
              <a:buChar char="•"/>
            </a:pPr>
            <a:r>
              <a:rPr lang="en-US"/>
              <a:t> Use privacy.</a:t>
            </a:r>
          </a:p>
          <a:p>
            <a:pPr>
              <a:spcBef>
                <a:spcPct val="50000"/>
              </a:spcBef>
              <a:buFontTx/>
              <a:buChar char="•"/>
            </a:pPr>
            <a:r>
              <a:rPr lang="en-US"/>
              <a:t> Listen first, listen completely.</a:t>
            </a:r>
          </a:p>
          <a:p>
            <a:pPr>
              <a:spcBef>
                <a:spcPct val="50000"/>
              </a:spcBef>
              <a:buFontTx/>
              <a:buChar char="•"/>
            </a:pPr>
            <a:r>
              <a:rPr lang="en-US"/>
              <a:t> Think and take your time.</a:t>
            </a:r>
          </a:p>
        </p:txBody>
      </p:sp>
      <p:sp>
        <p:nvSpPr>
          <p:cNvPr id="36868" name="Text Box 6"/>
          <p:cNvSpPr txBox="1">
            <a:spLocks noChangeArrowheads="1"/>
          </p:cNvSpPr>
          <p:nvPr/>
        </p:nvSpPr>
        <p:spPr bwMode="auto">
          <a:xfrm>
            <a:off x="4800600" y="2743200"/>
            <a:ext cx="4343400" cy="3195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buFontTx/>
              <a:buChar char="•"/>
            </a:pPr>
            <a:r>
              <a:rPr lang="en-US"/>
              <a:t> Offer a solution.</a:t>
            </a:r>
          </a:p>
          <a:p>
            <a:pPr>
              <a:spcBef>
                <a:spcPct val="50000"/>
              </a:spcBef>
              <a:buFontTx/>
              <a:buChar char="•"/>
            </a:pPr>
            <a:r>
              <a:rPr lang="en-US"/>
              <a:t> Use the correct body language.</a:t>
            </a:r>
          </a:p>
          <a:p>
            <a:pPr>
              <a:spcBef>
                <a:spcPct val="50000"/>
              </a:spcBef>
              <a:buFontTx/>
              <a:buChar char="•"/>
            </a:pPr>
            <a:r>
              <a:rPr lang="en-US"/>
              <a:t> Don’t become angry by proxy.</a:t>
            </a:r>
          </a:p>
          <a:p>
            <a:pPr>
              <a:spcBef>
                <a:spcPct val="50000"/>
              </a:spcBef>
              <a:buFontTx/>
              <a:buChar char="•"/>
            </a:pPr>
            <a:r>
              <a:rPr lang="en-US"/>
              <a:t> Don’t personalize it.</a:t>
            </a:r>
          </a:p>
          <a:p>
            <a:pPr>
              <a:spcBef>
                <a:spcPct val="50000"/>
              </a:spcBef>
              <a:buFontTx/>
              <a:buChar char="•"/>
            </a:pPr>
            <a:r>
              <a:rPr lang="en-US"/>
              <a:t>When it’s over, let it go.</a:t>
            </a:r>
          </a:p>
          <a:p>
            <a:pPr>
              <a:spcBef>
                <a:spcPct val="50000"/>
              </a:spcBef>
              <a:buFontTx/>
              <a:buChar char="•"/>
            </a:pPr>
            <a:r>
              <a:rPr lang="en-US"/>
              <a:t> Move 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1371600" y="228600"/>
            <a:ext cx="6019800" cy="1066800"/>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Listening Skills for Dealing with Difficult People</a:t>
            </a:r>
            <a:endParaRPr lang="en-US"/>
          </a:p>
        </p:txBody>
      </p:sp>
      <p:sp>
        <p:nvSpPr>
          <p:cNvPr id="37891" name="Text Box 3"/>
          <p:cNvSpPr txBox="1">
            <a:spLocks noChangeArrowheads="1"/>
          </p:cNvSpPr>
          <p:nvPr/>
        </p:nvSpPr>
        <p:spPr bwMode="auto">
          <a:xfrm>
            <a:off x="2133600" y="2133600"/>
            <a:ext cx="4800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u="sng"/>
              <a:t>Purposes of Active Listening</a:t>
            </a:r>
            <a:endParaRPr lang="en-US"/>
          </a:p>
        </p:txBody>
      </p:sp>
      <p:sp>
        <p:nvSpPr>
          <p:cNvPr id="37892" name="Text Box 4"/>
          <p:cNvSpPr txBox="1">
            <a:spLocks noChangeArrowheads="1"/>
          </p:cNvSpPr>
          <p:nvPr/>
        </p:nvSpPr>
        <p:spPr bwMode="auto">
          <a:xfrm>
            <a:off x="228600" y="3200400"/>
            <a:ext cx="8686800" cy="246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buFontTx/>
              <a:buChar char="•"/>
            </a:pPr>
            <a:r>
              <a:rPr lang="en-US"/>
              <a:t> To communicate to the speaker that you value him/her as a person.</a:t>
            </a:r>
          </a:p>
          <a:p>
            <a:pPr>
              <a:spcBef>
                <a:spcPct val="50000"/>
              </a:spcBef>
              <a:buFontTx/>
              <a:buChar char="•"/>
            </a:pPr>
            <a:r>
              <a:rPr lang="en-US"/>
              <a:t> To gain an understanding of the speaker’s experience.</a:t>
            </a:r>
          </a:p>
          <a:p>
            <a:pPr>
              <a:spcBef>
                <a:spcPct val="50000"/>
              </a:spcBef>
              <a:buFontTx/>
              <a:buChar char="•"/>
            </a:pPr>
            <a:r>
              <a:rPr lang="en-US"/>
              <a:t> To communicate that understanding to the speaker so that they feel heard and understood.</a:t>
            </a:r>
          </a:p>
          <a:p>
            <a:pPr>
              <a:spcBef>
                <a:spcPct val="50000"/>
              </a:spcBef>
              <a:buFontTx/>
              <a:buChar char="•"/>
            </a:pPr>
            <a:r>
              <a:rPr lang="en-US"/>
              <a:t> This can increase a person’s comfort, interest, and motivation.</a:t>
            </a:r>
          </a:p>
        </p:txBody>
      </p:sp>
      <p:pic>
        <p:nvPicPr>
          <p:cNvPr id="3789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20574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1371600" y="228600"/>
            <a:ext cx="6019800" cy="1066800"/>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Listening Skills for Dealing with Difficult People</a:t>
            </a:r>
            <a:endParaRPr lang="en-US"/>
          </a:p>
        </p:txBody>
      </p:sp>
      <p:sp>
        <p:nvSpPr>
          <p:cNvPr id="38915" name="Text Box 3"/>
          <p:cNvSpPr txBox="1">
            <a:spLocks noChangeArrowheads="1"/>
          </p:cNvSpPr>
          <p:nvPr/>
        </p:nvSpPr>
        <p:spPr bwMode="auto">
          <a:xfrm>
            <a:off x="2209800" y="3124200"/>
            <a:ext cx="4038600" cy="210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b="1" u="sng"/>
              <a:t>Attending Behaviors Include</a:t>
            </a:r>
            <a:endParaRPr lang="en-US"/>
          </a:p>
          <a:p>
            <a:pPr>
              <a:spcBef>
                <a:spcPct val="50000"/>
              </a:spcBef>
              <a:buFontTx/>
              <a:buChar char="•"/>
            </a:pPr>
            <a:r>
              <a:rPr lang="en-US"/>
              <a:t> Eye Contact</a:t>
            </a:r>
          </a:p>
          <a:p>
            <a:pPr>
              <a:spcBef>
                <a:spcPct val="50000"/>
              </a:spcBef>
              <a:buFontTx/>
              <a:buChar char="•"/>
            </a:pPr>
            <a:r>
              <a:rPr lang="en-US"/>
              <a:t> Posture</a:t>
            </a:r>
          </a:p>
          <a:p>
            <a:pPr>
              <a:spcBef>
                <a:spcPct val="50000"/>
              </a:spcBef>
              <a:buFontTx/>
              <a:buChar char="•"/>
            </a:pPr>
            <a:r>
              <a:rPr lang="en-US"/>
              <a:t> Gestures</a:t>
            </a:r>
          </a:p>
        </p:txBody>
      </p:sp>
      <p:pic>
        <p:nvPicPr>
          <p:cNvPr id="3891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4114800"/>
            <a:ext cx="19812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1371600" y="228600"/>
            <a:ext cx="6019800" cy="1066800"/>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Listening Skills for Dealing with Difficult People</a:t>
            </a:r>
            <a:endParaRPr lang="en-US"/>
          </a:p>
        </p:txBody>
      </p:sp>
      <p:sp>
        <p:nvSpPr>
          <p:cNvPr id="39939" name="Text Box 3"/>
          <p:cNvSpPr txBox="1">
            <a:spLocks noChangeArrowheads="1"/>
          </p:cNvSpPr>
          <p:nvPr/>
        </p:nvSpPr>
        <p:spPr bwMode="auto">
          <a:xfrm>
            <a:off x="3200400" y="2438400"/>
            <a:ext cx="4114800" cy="3195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b="1" u="sng"/>
              <a:t>Set Yourself Up for Success</a:t>
            </a:r>
          </a:p>
          <a:p>
            <a:pPr>
              <a:spcBef>
                <a:spcPct val="50000"/>
              </a:spcBef>
              <a:buFontTx/>
              <a:buChar char="•"/>
            </a:pPr>
            <a:r>
              <a:rPr lang="en-US"/>
              <a:t> Squarely face the person</a:t>
            </a:r>
          </a:p>
          <a:p>
            <a:pPr>
              <a:spcBef>
                <a:spcPct val="50000"/>
              </a:spcBef>
              <a:buFontTx/>
              <a:buChar char="•"/>
            </a:pPr>
            <a:r>
              <a:rPr lang="en-US"/>
              <a:t> Open your posture</a:t>
            </a:r>
          </a:p>
          <a:p>
            <a:pPr>
              <a:spcBef>
                <a:spcPct val="50000"/>
              </a:spcBef>
              <a:buFontTx/>
              <a:buChar char="•"/>
            </a:pPr>
            <a:r>
              <a:rPr lang="en-US"/>
              <a:t> Lean toward the sender</a:t>
            </a:r>
          </a:p>
          <a:p>
            <a:pPr>
              <a:spcBef>
                <a:spcPct val="50000"/>
              </a:spcBef>
              <a:buFontTx/>
              <a:buChar char="•"/>
            </a:pPr>
            <a:r>
              <a:rPr lang="en-US"/>
              <a:t> Maintain eye contact</a:t>
            </a:r>
          </a:p>
          <a:p>
            <a:pPr>
              <a:spcBef>
                <a:spcPct val="50000"/>
              </a:spcBef>
              <a:buFontTx/>
              <a:buChar char="•"/>
            </a:pPr>
            <a:r>
              <a:rPr lang="en-US"/>
              <a:t> Relax while attending.</a:t>
            </a:r>
          </a:p>
        </p:txBody>
      </p:sp>
      <p:pic>
        <p:nvPicPr>
          <p:cNvPr id="3994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3200400"/>
            <a:ext cx="16764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3"/>
          <p:cNvSpPr txBox="1">
            <a:spLocks noChangeArrowheads="1"/>
          </p:cNvSpPr>
          <p:nvPr/>
        </p:nvSpPr>
        <p:spPr bwMode="auto">
          <a:xfrm>
            <a:off x="228600" y="2819400"/>
            <a:ext cx="4724400" cy="368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buFontTx/>
              <a:buChar char="•"/>
            </a:pPr>
            <a:r>
              <a:rPr lang="en-US" sz="2000" b="1"/>
              <a:t>Overreact to criticism		</a:t>
            </a:r>
          </a:p>
          <a:p>
            <a:pPr>
              <a:spcBef>
                <a:spcPct val="50000"/>
              </a:spcBef>
              <a:buFontTx/>
              <a:buChar char="•"/>
            </a:pPr>
            <a:r>
              <a:rPr lang="en-US" sz="2000" b="1"/>
              <a:t>Avoid others or hide information</a:t>
            </a:r>
          </a:p>
          <a:p>
            <a:pPr>
              <a:spcBef>
                <a:spcPct val="50000"/>
              </a:spcBef>
              <a:buFontTx/>
              <a:buChar char="•"/>
            </a:pPr>
            <a:r>
              <a:rPr lang="en-US" sz="2000" b="1"/>
              <a:t>Blame Others</a:t>
            </a:r>
          </a:p>
          <a:p>
            <a:pPr>
              <a:spcBef>
                <a:spcPct val="50000"/>
              </a:spcBef>
              <a:buFontTx/>
              <a:buChar char="•"/>
            </a:pPr>
            <a:r>
              <a:rPr lang="en-US" sz="2000" b="1"/>
              <a:t>Exhibit loss of emotional control</a:t>
            </a:r>
          </a:p>
          <a:p>
            <a:pPr>
              <a:spcBef>
                <a:spcPct val="50000"/>
              </a:spcBef>
              <a:buFontTx/>
              <a:buChar char="•"/>
            </a:pPr>
            <a:r>
              <a:rPr lang="en-US" sz="2000" b="1"/>
              <a:t>Become hostile for no apparent reason</a:t>
            </a:r>
          </a:p>
          <a:p>
            <a:pPr>
              <a:spcBef>
                <a:spcPct val="50000"/>
              </a:spcBef>
              <a:buFontTx/>
              <a:buChar char="•"/>
            </a:pPr>
            <a:r>
              <a:rPr lang="en-US" sz="2000" b="1"/>
              <a:t>Attack others physically or verbally</a:t>
            </a:r>
          </a:p>
          <a:p>
            <a:pPr>
              <a:spcBef>
                <a:spcPct val="50000"/>
              </a:spcBef>
              <a:buFontTx/>
              <a:buChar char="•"/>
            </a:pPr>
            <a:r>
              <a:rPr lang="en-US" sz="2000" b="1"/>
              <a:t>Seem apathetic</a:t>
            </a:r>
          </a:p>
          <a:p>
            <a:pPr>
              <a:spcBef>
                <a:spcPct val="50000"/>
              </a:spcBef>
              <a:buFontTx/>
              <a:buChar char="•"/>
            </a:pPr>
            <a:endParaRPr lang="en-US"/>
          </a:p>
        </p:txBody>
      </p:sp>
      <p:sp>
        <p:nvSpPr>
          <p:cNvPr id="13315" name="Text Box 4"/>
          <p:cNvSpPr txBox="1">
            <a:spLocks noChangeArrowheads="1"/>
          </p:cNvSpPr>
          <p:nvPr/>
        </p:nvSpPr>
        <p:spPr bwMode="auto">
          <a:xfrm>
            <a:off x="5029200" y="2819400"/>
            <a:ext cx="4114800" cy="298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buFontTx/>
              <a:buChar char="•"/>
            </a:pPr>
            <a:r>
              <a:rPr lang="en-US" sz="2000" b="1"/>
              <a:t>Appear very anxious</a:t>
            </a:r>
          </a:p>
          <a:p>
            <a:pPr>
              <a:spcBef>
                <a:spcPct val="50000"/>
              </a:spcBef>
              <a:buFontTx/>
              <a:buChar char="•"/>
            </a:pPr>
            <a:r>
              <a:rPr lang="en-US" sz="2000" b="1"/>
              <a:t>Manipulate others</a:t>
            </a:r>
          </a:p>
          <a:p>
            <a:pPr>
              <a:spcBef>
                <a:spcPct val="50000"/>
              </a:spcBef>
              <a:buFontTx/>
              <a:buChar char="•"/>
            </a:pPr>
            <a:r>
              <a:rPr lang="en-US" sz="2000" b="1"/>
              <a:t>Show wide or sudden shifts of   	       mood for no obvious reason</a:t>
            </a:r>
          </a:p>
          <a:p>
            <a:pPr>
              <a:spcBef>
                <a:spcPct val="50000"/>
              </a:spcBef>
              <a:buFontTx/>
              <a:buChar char="•"/>
            </a:pPr>
            <a:r>
              <a:rPr lang="en-US" sz="2000" b="1"/>
              <a:t>Are overly controlling</a:t>
            </a:r>
          </a:p>
          <a:p>
            <a:pPr>
              <a:spcBef>
                <a:spcPct val="50000"/>
              </a:spcBef>
              <a:buFontTx/>
              <a:buChar char="•"/>
            </a:pPr>
            <a:r>
              <a:rPr lang="en-US" sz="2000" b="1"/>
              <a:t>Seem rebellious</a:t>
            </a:r>
          </a:p>
          <a:p>
            <a:pPr>
              <a:spcBef>
                <a:spcPct val="50000"/>
              </a:spcBef>
              <a:buFontTx/>
              <a:buChar char="•"/>
            </a:pPr>
            <a:r>
              <a:rPr lang="en-US" sz="2000" b="1"/>
              <a:t>Become argumentative</a:t>
            </a:r>
          </a:p>
        </p:txBody>
      </p:sp>
      <p:sp>
        <p:nvSpPr>
          <p:cNvPr id="13316" name="Text Box 5"/>
          <p:cNvSpPr txBox="1">
            <a:spLocks noChangeArrowheads="1"/>
          </p:cNvSpPr>
          <p:nvPr/>
        </p:nvSpPr>
        <p:spPr bwMode="auto">
          <a:xfrm>
            <a:off x="2286000" y="2133600"/>
            <a:ext cx="4648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u="sng"/>
              <a:t>Qualities of difficult people</a:t>
            </a:r>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1371600" y="228600"/>
            <a:ext cx="6019800" cy="1066800"/>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Listening Skills for Dealing with Difficult People</a:t>
            </a:r>
            <a:endParaRPr lang="en-US"/>
          </a:p>
        </p:txBody>
      </p:sp>
      <p:sp>
        <p:nvSpPr>
          <p:cNvPr id="40963" name="Text Box 3"/>
          <p:cNvSpPr txBox="1">
            <a:spLocks noChangeArrowheads="1"/>
          </p:cNvSpPr>
          <p:nvPr/>
        </p:nvSpPr>
        <p:spPr bwMode="auto">
          <a:xfrm>
            <a:off x="457200" y="2286000"/>
            <a:ext cx="8153400" cy="350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sz="3200" u="sng"/>
              <a:t>Active Listening Techniques</a:t>
            </a:r>
            <a:endParaRPr lang="en-US" sz="3200"/>
          </a:p>
          <a:p>
            <a:pPr>
              <a:spcBef>
                <a:spcPct val="50000"/>
              </a:spcBef>
            </a:pPr>
            <a:r>
              <a:rPr lang="en-US" sz="3200"/>
              <a:t>	1.  Encouraging</a:t>
            </a:r>
          </a:p>
          <a:p>
            <a:pPr>
              <a:spcBef>
                <a:spcPct val="50000"/>
              </a:spcBef>
            </a:pPr>
            <a:r>
              <a:rPr lang="en-US" sz="3200"/>
              <a:t>	2.  Re-stating</a:t>
            </a:r>
          </a:p>
          <a:p>
            <a:pPr>
              <a:spcBef>
                <a:spcPct val="50000"/>
              </a:spcBef>
            </a:pPr>
            <a:r>
              <a:rPr lang="en-US" sz="3200"/>
              <a:t>	3.  Reflecting</a:t>
            </a:r>
          </a:p>
          <a:p>
            <a:pPr>
              <a:spcBef>
                <a:spcPct val="50000"/>
              </a:spcBef>
            </a:pPr>
            <a:r>
              <a:rPr lang="en-US" sz="3200"/>
              <a:t>	4.  Summarizing</a:t>
            </a:r>
          </a:p>
        </p:txBody>
      </p:sp>
      <p:pic>
        <p:nvPicPr>
          <p:cNvPr id="4096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3352800"/>
            <a:ext cx="1905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1371600" y="228600"/>
            <a:ext cx="6019800" cy="1066800"/>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Listening Skills for Dealing with Difficult People</a:t>
            </a:r>
            <a:endParaRPr lang="en-US"/>
          </a:p>
        </p:txBody>
      </p:sp>
      <p:sp>
        <p:nvSpPr>
          <p:cNvPr id="41987" name="Text Box 4"/>
          <p:cNvSpPr txBox="1">
            <a:spLocks noChangeArrowheads="1"/>
          </p:cNvSpPr>
          <p:nvPr/>
        </p:nvSpPr>
        <p:spPr bwMode="auto">
          <a:xfrm>
            <a:off x="457200" y="2286000"/>
            <a:ext cx="8153400"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b="1" u="sng"/>
              <a:t>Active Listening:</a:t>
            </a:r>
          </a:p>
          <a:p>
            <a:pPr>
              <a:spcBef>
                <a:spcPct val="50000"/>
              </a:spcBef>
            </a:pPr>
            <a:r>
              <a:rPr lang="en-US"/>
              <a:t>Active listening, as the name suggests, is an active process.  As you listen to the person speak and watch their facial expressions and body language, you’re actively asking yourself the following three questions:</a:t>
            </a:r>
          </a:p>
          <a:p>
            <a:pPr>
              <a:spcBef>
                <a:spcPct val="50000"/>
              </a:spcBef>
            </a:pPr>
            <a:r>
              <a:rPr lang="en-US" b="1"/>
              <a:t>1.</a:t>
            </a:r>
            <a:r>
              <a:rPr lang="en-US"/>
              <a:t>  </a:t>
            </a:r>
            <a:r>
              <a:rPr lang="en-US" b="1"/>
              <a:t>What is or was this person feeling?</a:t>
            </a:r>
          </a:p>
          <a:p>
            <a:pPr>
              <a:spcBef>
                <a:spcPct val="50000"/>
              </a:spcBef>
            </a:pPr>
            <a:r>
              <a:rPr lang="en-US" b="1"/>
              <a:t>2.  What exactly did this person experience?</a:t>
            </a:r>
          </a:p>
          <a:p>
            <a:pPr>
              <a:spcBef>
                <a:spcPct val="50000"/>
              </a:spcBef>
            </a:pPr>
            <a:r>
              <a:rPr lang="en-US" b="1"/>
              <a:t>3.  What did this person do?</a:t>
            </a:r>
            <a:endParaRPr lang="en-US" b="1" u="sng"/>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p:cNvSpPr txBox="1">
            <a:spLocks noChangeArrowheads="1"/>
          </p:cNvSpPr>
          <p:nvPr/>
        </p:nvSpPr>
        <p:spPr bwMode="auto">
          <a:xfrm>
            <a:off x="1371600" y="228600"/>
            <a:ext cx="6019800" cy="1066800"/>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Listening Skills for Dealing with Difficult People</a:t>
            </a:r>
            <a:endParaRPr lang="en-US"/>
          </a:p>
        </p:txBody>
      </p:sp>
      <p:sp>
        <p:nvSpPr>
          <p:cNvPr id="43011" name="Text Box 3"/>
          <p:cNvSpPr txBox="1">
            <a:spLocks noChangeArrowheads="1"/>
          </p:cNvSpPr>
          <p:nvPr/>
        </p:nvSpPr>
        <p:spPr bwMode="auto">
          <a:xfrm>
            <a:off x="685800" y="2438400"/>
            <a:ext cx="7696200"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Periodically, you’re asking </a:t>
            </a:r>
            <a:r>
              <a:rPr lang="en-US" i="1"/>
              <a:t>yourself</a:t>
            </a:r>
            <a:r>
              <a:rPr lang="en-US"/>
              <a:t> a fourth question that integrates these:</a:t>
            </a:r>
          </a:p>
          <a:p>
            <a:pPr>
              <a:spcBef>
                <a:spcPct val="50000"/>
              </a:spcBef>
              <a:buFontTx/>
              <a:buChar char="•"/>
            </a:pPr>
            <a:r>
              <a:rPr lang="en-US"/>
              <a:t> What is it like to be in his/her shoes?</a:t>
            </a:r>
          </a:p>
          <a:p>
            <a:pPr>
              <a:spcBef>
                <a:spcPct val="50000"/>
              </a:spcBef>
              <a:buFontTx/>
              <a:buChar char="•"/>
            </a:pPr>
            <a:r>
              <a:rPr lang="en-US"/>
              <a:t> What’s the essence, the core message, of what’s happening to this person?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1371600" y="228600"/>
            <a:ext cx="6019800" cy="1066800"/>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Listening Skills for Dealing with Difficult People</a:t>
            </a:r>
            <a:endParaRPr lang="en-US"/>
          </a:p>
        </p:txBody>
      </p:sp>
      <p:sp>
        <p:nvSpPr>
          <p:cNvPr id="44035" name="Text Box 3"/>
          <p:cNvSpPr txBox="1">
            <a:spLocks noChangeArrowheads="1"/>
          </p:cNvSpPr>
          <p:nvPr/>
        </p:nvSpPr>
        <p:spPr bwMode="auto">
          <a:xfrm>
            <a:off x="228600" y="2019300"/>
            <a:ext cx="8610600" cy="448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i="1" u="sng"/>
              <a:t>Inaccurate Reflection or Distracting Comments:</a:t>
            </a:r>
            <a:endParaRPr lang="en-US"/>
          </a:p>
          <a:p>
            <a:pPr>
              <a:spcBef>
                <a:spcPct val="50000"/>
              </a:spcBef>
            </a:pPr>
            <a:r>
              <a:rPr lang="en-US" sz="2200" b="1"/>
              <a:t>		  1.  Changing the topic responses.</a:t>
            </a:r>
          </a:p>
          <a:p>
            <a:pPr algn="ctr">
              <a:spcBef>
                <a:spcPct val="50000"/>
              </a:spcBef>
            </a:pPr>
            <a:r>
              <a:rPr lang="en-US" sz="2200" b="1"/>
              <a:t>2.  “I know better than you” response</a:t>
            </a:r>
          </a:p>
          <a:p>
            <a:pPr>
              <a:spcBef>
                <a:spcPct val="50000"/>
              </a:spcBef>
            </a:pPr>
            <a:r>
              <a:rPr lang="en-US" sz="2200" b="1"/>
              <a:t>		  3.  Judgmental responses.</a:t>
            </a:r>
          </a:p>
          <a:p>
            <a:pPr>
              <a:spcBef>
                <a:spcPct val="50000"/>
              </a:spcBef>
            </a:pPr>
            <a:r>
              <a:rPr lang="en-US" sz="2200" b="1"/>
              <a:t>		  4.  Advising response.</a:t>
            </a:r>
          </a:p>
          <a:p>
            <a:pPr>
              <a:spcBef>
                <a:spcPct val="50000"/>
              </a:spcBef>
            </a:pPr>
            <a:r>
              <a:rPr lang="en-US" sz="2200" b="1"/>
              <a:t>		  5.  Discounting and premature reassurance.</a:t>
            </a:r>
          </a:p>
          <a:p>
            <a:pPr>
              <a:spcBef>
                <a:spcPct val="50000"/>
              </a:spcBef>
            </a:pPr>
            <a:r>
              <a:rPr lang="en-US" sz="2200" b="1"/>
              <a:t>		  6.  Psychoanalysis</a:t>
            </a:r>
          </a:p>
          <a:p>
            <a:pPr>
              <a:spcBef>
                <a:spcPct val="50000"/>
              </a:spcBef>
            </a:pPr>
            <a:r>
              <a:rPr lang="en-US" sz="2200" b="1"/>
              <a:t>		  7.  Questions</a:t>
            </a:r>
          </a:p>
          <a:p>
            <a:pPr>
              <a:spcBef>
                <a:spcPct val="50000"/>
              </a:spcBef>
            </a:pPr>
            <a:r>
              <a:rPr lang="en-US" sz="2200" b="1"/>
              <a:t>		  8.  Telling your own story</a:t>
            </a:r>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2"/>
          <p:cNvSpPr txBox="1">
            <a:spLocks noChangeArrowheads="1"/>
          </p:cNvSpPr>
          <p:nvPr/>
        </p:nvSpPr>
        <p:spPr bwMode="auto">
          <a:xfrm>
            <a:off x="2590800" y="304800"/>
            <a:ext cx="6172200" cy="1066800"/>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Learning More About Solutions for Working with Difficult People</a:t>
            </a:r>
            <a:endParaRPr lang="en-US"/>
          </a:p>
        </p:txBody>
      </p:sp>
      <p:sp>
        <p:nvSpPr>
          <p:cNvPr id="45059" name="Text Box 3"/>
          <p:cNvSpPr txBox="1">
            <a:spLocks noChangeArrowheads="1"/>
          </p:cNvSpPr>
          <p:nvPr/>
        </p:nvSpPr>
        <p:spPr bwMode="auto">
          <a:xfrm>
            <a:off x="228600" y="2133600"/>
            <a:ext cx="8686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These three books may be useful for additional suggestions and solutions for working with difficult people.  </a:t>
            </a:r>
          </a:p>
        </p:txBody>
      </p:sp>
      <p:sp>
        <p:nvSpPr>
          <p:cNvPr id="45060" name="Text Box 4"/>
          <p:cNvSpPr txBox="1">
            <a:spLocks noChangeArrowheads="1"/>
          </p:cNvSpPr>
          <p:nvPr/>
        </p:nvSpPr>
        <p:spPr bwMode="auto">
          <a:xfrm>
            <a:off x="304800" y="3581400"/>
            <a:ext cx="8534400" cy="253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000"/>
              <a:t>Sandra A. Crowe (1999)</a:t>
            </a:r>
            <a:r>
              <a:rPr lang="en-US" sz="2000" i="1"/>
              <a:t>.  </a:t>
            </a:r>
            <a:r>
              <a:rPr lang="es-VE" sz="2000" i="1"/>
              <a:t>Since Strangling Isn't an Option: Dealing With Difficult People-Common Problems and Uncommon Solutions</a:t>
            </a:r>
            <a:r>
              <a:rPr lang="en-US" sz="2000" i="1"/>
              <a:t> (1999). </a:t>
            </a:r>
            <a:r>
              <a:rPr lang="en-US" sz="2000"/>
              <a:t>Berkley Publishing Group.</a:t>
            </a:r>
          </a:p>
          <a:p>
            <a:pPr>
              <a:spcBef>
                <a:spcPct val="50000"/>
              </a:spcBef>
            </a:pPr>
            <a:r>
              <a:rPr lang="en-US" sz="2000"/>
              <a:t>Robert a Cava (2004).  </a:t>
            </a:r>
            <a:r>
              <a:rPr lang="en-US" sz="2000" i="1"/>
              <a:t>Dealing with Difficult People</a:t>
            </a:r>
            <a:r>
              <a:rPr lang="en-US" sz="2000"/>
              <a:t>. Firefly Publications.</a:t>
            </a:r>
          </a:p>
          <a:p>
            <a:pPr>
              <a:spcBef>
                <a:spcPct val="50000"/>
              </a:spcBef>
            </a:pPr>
            <a:r>
              <a:rPr lang="en-US" sz="2000"/>
              <a:t>Goleman, Daniel; Boyatzis, Richard; &amp; McKee, Annie (2002).  </a:t>
            </a:r>
            <a:r>
              <a:rPr lang="en-US" sz="2000" i="1"/>
              <a:t>Primal Leadership: Recognizing the Power of Emotional Intelligence.</a:t>
            </a:r>
            <a:r>
              <a:rPr lang="en-US" sz="2000"/>
              <a:t>  Harvard Business School Publishing.</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Box 1"/>
          <p:cNvSpPr txBox="1">
            <a:spLocks noChangeArrowheads="1"/>
          </p:cNvSpPr>
          <p:nvPr/>
        </p:nvSpPr>
        <p:spPr bwMode="auto">
          <a:xfrm>
            <a:off x="1447800" y="1600200"/>
            <a:ext cx="6096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5400"/>
              <a:t>Thank You</a:t>
            </a:r>
          </a:p>
        </p:txBody>
      </p:sp>
      <p:sp>
        <p:nvSpPr>
          <p:cNvPr id="46083" name="TextBox 2"/>
          <p:cNvSpPr txBox="1">
            <a:spLocks noChangeArrowheads="1"/>
          </p:cNvSpPr>
          <p:nvPr/>
        </p:nvSpPr>
        <p:spPr bwMode="auto">
          <a:xfrm>
            <a:off x="1752600" y="3733800"/>
            <a:ext cx="6096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5400"/>
              <a:t>Q&amp;A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3"/>
          <p:cNvSpPr txBox="1">
            <a:spLocks noChangeArrowheads="1"/>
          </p:cNvSpPr>
          <p:nvPr/>
        </p:nvSpPr>
        <p:spPr bwMode="auto">
          <a:xfrm>
            <a:off x="1600200" y="2133600"/>
            <a:ext cx="579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b="1" u="sng"/>
              <a:t>Common Responses to Difficult People</a:t>
            </a:r>
            <a:endParaRPr lang="en-US"/>
          </a:p>
        </p:txBody>
      </p:sp>
      <p:sp>
        <p:nvSpPr>
          <p:cNvPr id="14339" name="Text Box 4"/>
          <p:cNvSpPr txBox="1">
            <a:spLocks noChangeArrowheads="1"/>
          </p:cNvSpPr>
          <p:nvPr/>
        </p:nvSpPr>
        <p:spPr bwMode="auto">
          <a:xfrm>
            <a:off x="3352800" y="2667000"/>
            <a:ext cx="3581400"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buFontTx/>
              <a:buChar char="•"/>
            </a:pPr>
            <a:r>
              <a:rPr lang="en-US"/>
              <a:t>Anger</a:t>
            </a:r>
          </a:p>
          <a:p>
            <a:pPr>
              <a:spcBef>
                <a:spcPct val="50000"/>
              </a:spcBef>
              <a:buFontTx/>
              <a:buChar char="•"/>
            </a:pPr>
            <a:r>
              <a:rPr lang="en-US"/>
              <a:t>Frustration</a:t>
            </a:r>
          </a:p>
          <a:p>
            <a:pPr>
              <a:spcBef>
                <a:spcPct val="50000"/>
              </a:spcBef>
              <a:buFontTx/>
              <a:buChar char="•"/>
            </a:pPr>
            <a:r>
              <a:rPr lang="en-US"/>
              <a:t>Complaining</a:t>
            </a:r>
          </a:p>
          <a:p>
            <a:pPr>
              <a:spcBef>
                <a:spcPct val="50000"/>
              </a:spcBef>
              <a:buFontTx/>
              <a:buChar char="•"/>
            </a:pPr>
            <a:r>
              <a:rPr lang="en-US"/>
              <a:t>Walking on eggshells</a:t>
            </a:r>
          </a:p>
          <a:p>
            <a:pPr>
              <a:spcBef>
                <a:spcPct val="50000"/>
              </a:spcBef>
              <a:buFontTx/>
              <a:buChar char="•"/>
            </a:pPr>
            <a:r>
              <a:rPr lang="en-US"/>
              <a:t>Being overly nice</a:t>
            </a:r>
          </a:p>
          <a:p>
            <a:pPr>
              <a:spcBef>
                <a:spcPct val="50000"/>
              </a:spcBef>
              <a:buFontTx/>
              <a:buChar char="•"/>
            </a:pPr>
            <a:r>
              <a:rPr lang="en-US"/>
              <a:t>Arguing</a:t>
            </a:r>
          </a:p>
          <a:p>
            <a:pPr>
              <a:spcBef>
                <a:spcPct val="50000"/>
              </a:spcBef>
              <a:buFontTx/>
              <a:buChar char="•"/>
            </a:pPr>
            <a:r>
              <a:rPr lang="en-US"/>
              <a:t>Enduring abuse silently</a:t>
            </a:r>
          </a:p>
        </p:txBody>
      </p:sp>
      <p:pic>
        <p:nvPicPr>
          <p:cNvPr id="14340"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3581400"/>
            <a:ext cx="1600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1066800" y="2209800"/>
            <a:ext cx="6781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a:t>10 Difficult Personalities Leading to Conflict in the Workplace (and How to Deal with Them)</a:t>
            </a:r>
          </a:p>
        </p:txBody>
      </p:sp>
      <p:sp>
        <p:nvSpPr>
          <p:cNvPr id="15363" name="Text Box 5"/>
          <p:cNvSpPr txBox="1">
            <a:spLocks noChangeArrowheads="1"/>
          </p:cNvSpPr>
          <p:nvPr/>
        </p:nvSpPr>
        <p:spPr bwMode="auto">
          <a:xfrm>
            <a:off x="457200" y="3276600"/>
            <a:ext cx="373380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buFontTx/>
              <a:buChar char="•"/>
            </a:pPr>
            <a:r>
              <a:rPr lang="en-US"/>
              <a:t>The Hostile/Aggressive</a:t>
            </a:r>
          </a:p>
          <a:p>
            <a:pPr>
              <a:spcBef>
                <a:spcPct val="50000"/>
              </a:spcBef>
              <a:buFontTx/>
              <a:buChar char="•"/>
            </a:pPr>
            <a:r>
              <a:rPr lang="en-US"/>
              <a:t>The Pessimist</a:t>
            </a:r>
          </a:p>
          <a:p>
            <a:pPr>
              <a:spcBef>
                <a:spcPct val="50000"/>
              </a:spcBef>
              <a:buFontTx/>
              <a:buChar char="•"/>
            </a:pPr>
            <a:r>
              <a:rPr lang="en-US"/>
              <a:t>The Complainer</a:t>
            </a:r>
          </a:p>
          <a:p>
            <a:pPr>
              <a:spcBef>
                <a:spcPct val="50000"/>
              </a:spcBef>
              <a:buFontTx/>
              <a:buChar char="•"/>
            </a:pPr>
            <a:r>
              <a:rPr lang="en-US"/>
              <a:t>The Know-it-All Expert</a:t>
            </a:r>
          </a:p>
          <a:p>
            <a:pPr>
              <a:spcBef>
                <a:spcPct val="50000"/>
              </a:spcBef>
              <a:buFontTx/>
              <a:buChar char="•"/>
            </a:pPr>
            <a:r>
              <a:rPr lang="en-US"/>
              <a:t>The Narcissist</a:t>
            </a:r>
          </a:p>
        </p:txBody>
      </p:sp>
      <p:sp>
        <p:nvSpPr>
          <p:cNvPr id="15364" name="Text Box 6"/>
          <p:cNvSpPr txBox="1">
            <a:spLocks noChangeArrowheads="1"/>
          </p:cNvSpPr>
          <p:nvPr/>
        </p:nvSpPr>
        <p:spPr bwMode="auto">
          <a:xfrm>
            <a:off x="4876800" y="3276600"/>
            <a:ext cx="403860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buFontTx/>
              <a:buChar char="•"/>
            </a:pPr>
            <a:r>
              <a:rPr lang="en-US"/>
              <a:t>The Toady</a:t>
            </a:r>
          </a:p>
          <a:p>
            <a:pPr>
              <a:spcBef>
                <a:spcPct val="50000"/>
              </a:spcBef>
              <a:buFontTx/>
              <a:buChar char="•"/>
            </a:pPr>
            <a:r>
              <a:rPr lang="en-US"/>
              <a:t>The Skeptic</a:t>
            </a:r>
          </a:p>
          <a:p>
            <a:pPr>
              <a:spcBef>
                <a:spcPct val="50000"/>
              </a:spcBef>
              <a:buFontTx/>
              <a:buChar char="•"/>
            </a:pPr>
            <a:r>
              <a:rPr lang="en-US"/>
              <a:t>Shy and Quiet</a:t>
            </a:r>
          </a:p>
          <a:p>
            <a:pPr>
              <a:spcBef>
                <a:spcPct val="50000"/>
              </a:spcBef>
              <a:buFontTx/>
              <a:buChar char="•"/>
            </a:pPr>
            <a:r>
              <a:rPr lang="en-US"/>
              <a:t>The Overcontroller</a:t>
            </a:r>
          </a:p>
          <a:p>
            <a:pPr>
              <a:spcBef>
                <a:spcPct val="50000"/>
              </a:spcBef>
              <a:buFontTx/>
              <a:buChar char="•"/>
            </a:pPr>
            <a:r>
              <a:rPr lang="en-US"/>
              <a:t>The Indecisive Staller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Text Box 5"/>
          <p:cNvSpPr txBox="1">
            <a:spLocks noChangeArrowheads="1"/>
          </p:cNvSpPr>
          <p:nvPr/>
        </p:nvSpPr>
        <p:spPr bwMode="auto">
          <a:xfrm>
            <a:off x="1371600" y="228600"/>
            <a:ext cx="6019800" cy="579438"/>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The Hostile/Aggressive</a:t>
            </a:r>
            <a:endParaRPr lang="en-US"/>
          </a:p>
        </p:txBody>
      </p:sp>
      <p:sp>
        <p:nvSpPr>
          <p:cNvPr id="16387" name="Text Box 6"/>
          <p:cNvSpPr txBox="1">
            <a:spLocks noChangeArrowheads="1"/>
          </p:cNvSpPr>
          <p:nvPr/>
        </p:nvSpPr>
        <p:spPr bwMode="auto">
          <a:xfrm>
            <a:off x="914400" y="2590800"/>
            <a:ext cx="7239000"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b="1" i="1" u="sng"/>
              <a:t>How to Deal with this Personality:</a:t>
            </a:r>
            <a:endParaRPr lang="en-US"/>
          </a:p>
          <a:p>
            <a:pPr>
              <a:spcBef>
                <a:spcPct val="50000"/>
              </a:spcBef>
              <a:buFontTx/>
              <a:buAutoNum type="arabicPeriod"/>
            </a:pPr>
            <a:r>
              <a:rPr lang="en-US"/>
              <a:t>Stand up to them without aggression. If you allow a fight to escalate you will never win and you may end up losing both the battle and the war.</a:t>
            </a:r>
          </a:p>
          <a:p>
            <a:pPr>
              <a:spcBef>
                <a:spcPct val="50000"/>
              </a:spcBef>
              <a:buFontTx/>
              <a:buAutoNum type="arabicPeriod"/>
            </a:pPr>
            <a:r>
              <a:rPr lang="en-US"/>
              <a:t> Be assertive and express your opinion respectfully (“In my opinion…and so I disagree with you”). </a:t>
            </a:r>
          </a:p>
          <a:p>
            <a:pPr>
              <a:spcBef>
                <a:spcPct val="50000"/>
              </a:spcBef>
              <a:buFontTx/>
              <a:buAutoNum type="arabicPeriod"/>
            </a:pPr>
            <a:r>
              <a:rPr lang="en-US"/>
              <a:t>Take a deep breath and calm yourself.</a:t>
            </a:r>
          </a:p>
          <a:p>
            <a:pPr>
              <a:spcBef>
                <a:spcPct val="50000"/>
              </a:spcBef>
              <a:buFontTx/>
              <a:buAutoNum type="arabicPeriod" startAt="4"/>
            </a:pPr>
            <a:r>
              <a:rPr lang="en-US"/>
              <a:t>Move the discussion to a neutral site.                </a:t>
            </a:r>
            <a:endParaRPr lang="en-US" sz="2000" i="1"/>
          </a:p>
        </p:txBody>
      </p:sp>
      <p:sp>
        <p:nvSpPr>
          <p:cNvPr id="16388" name="Text Box 7"/>
          <p:cNvSpPr txBox="1">
            <a:spLocks noChangeArrowheads="1"/>
          </p:cNvSpPr>
          <p:nvPr/>
        </p:nvSpPr>
        <p:spPr bwMode="auto">
          <a:xfrm>
            <a:off x="685800" y="1066800"/>
            <a:ext cx="7848600" cy="39687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000" b="1"/>
              <a:t>THE SHERMAN TANK, THE EXPLODER, MEAN AND ANGRY</a:t>
            </a:r>
            <a:endParaRPr lang="en-US"/>
          </a:p>
        </p:txBody>
      </p:sp>
      <p:pic>
        <p:nvPicPr>
          <p:cNvPr id="16389"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4800" y="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1371600" y="228600"/>
            <a:ext cx="6324600" cy="579438"/>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The Hostile/Aggressive</a:t>
            </a:r>
            <a:endParaRPr lang="en-US"/>
          </a:p>
        </p:txBody>
      </p:sp>
      <p:sp>
        <p:nvSpPr>
          <p:cNvPr id="17411" name="Text Box 3"/>
          <p:cNvSpPr txBox="1">
            <a:spLocks noChangeArrowheads="1"/>
          </p:cNvSpPr>
          <p:nvPr/>
        </p:nvSpPr>
        <p:spPr bwMode="auto">
          <a:xfrm>
            <a:off x="381000" y="1981200"/>
            <a:ext cx="8458200"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buFontTx/>
              <a:buAutoNum type="arabicPeriod" startAt="4"/>
            </a:pPr>
            <a:r>
              <a:rPr lang="en-US"/>
              <a:t>If attacked, do not counter-attack. Such personalities feed on the anger of others – it empowers them.</a:t>
            </a:r>
          </a:p>
          <a:p>
            <a:pPr>
              <a:spcBef>
                <a:spcPct val="50000"/>
              </a:spcBef>
              <a:buFontTx/>
              <a:buAutoNum type="arabicPeriod" startAt="4"/>
            </a:pPr>
            <a:r>
              <a:rPr lang="en-US"/>
              <a:t>Instead ask them firmly to sit down and explain calmly what they have to say. Listen calmly in return.</a:t>
            </a:r>
          </a:p>
          <a:p>
            <a:pPr>
              <a:spcBef>
                <a:spcPct val="50000"/>
              </a:spcBef>
              <a:buFontTx/>
              <a:buAutoNum type="arabicPeriod" startAt="4"/>
            </a:pPr>
            <a:r>
              <a:rPr lang="en-US"/>
              <a:t>Give them time to wind down and run out of steam…avoid a direct confrontation.</a:t>
            </a:r>
          </a:p>
          <a:p>
            <a:pPr>
              <a:spcBef>
                <a:spcPct val="50000"/>
              </a:spcBef>
              <a:buFontTx/>
              <a:buAutoNum type="arabicPeriod" startAt="4"/>
            </a:pPr>
            <a:r>
              <a:rPr lang="en-US"/>
              <a:t>Take unpredictable actions to distract their attention: drop a book, stand up; firmly call them by name.</a:t>
            </a:r>
          </a:p>
          <a:p>
            <a:pPr>
              <a:spcBef>
                <a:spcPct val="50000"/>
              </a:spcBef>
              <a:buFontTx/>
              <a:buAutoNum type="arabicPeriod" startAt="4"/>
            </a:pPr>
            <a:r>
              <a:rPr lang="en-US"/>
              <a:t>Don’t be surprised by friendly overtures as soon as they view you as worthy of respect.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1371600" y="228600"/>
            <a:ext cx="6019800" cy="579438"/>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The Pessimist</a:t>
            </a:r>
            <a:endParaRPr lang="en-US"/>
          </a:p>
        </p:txBody>
      </p:sp>
      <p:sp>
        <p:nvSpPr>
          <p:cNvPr id="18435" name="Text Box 3"/>
          <p:cNvSpPr txBox="1">
            <a:spLocks noChangeArrowheads="1"/>
          </p:cNvSpPr>
          <p:nvPr/>
        </p:nvSpPr>
        <p:spPr bwMode="auto">
          <a:xfrm>
            <a:off x="3048000" y="990600"/>
            <a:ext cx="2667000" cy="39687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sz="2000" b="1"/>
              <a:t>THE NEGATIVIST</a:t>
            </a:r>
            <a:endParaRPr lang="en-US"/>
          </a:p>
        </p:txBody>
      </p:sp>
      <p:sp>
        <p:nvSpPr>
          <p:cNvPr id="18436" name="Text Box 4"/>
          <p:cNvSpPr txBox="1">
            <a:spLocks noChangeArrowheads="1"/>
          </p:cNvSpPr>
          <p:nvPr/>
        </p:nvSpPr>
        <p:spPr bwMode="auto">
          <a:xfrm>
            <a:off x="609600" y="2362200"/>
            <a:ext cx="7772400" cy="392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b="1" i="1" u="sng"/>
              <a:t>How to Deal with this Personality:</a:t>
            </a:r>
            <a:endParaRPr lang="en-US"/>
          </a:p>
          <a:p>
            <a:pPr>
              <a:spcBef>
                <a:spcPct val="50000"/>
              </a:spcBef>
              <a:buFontTx/>
              <a:buAutoNum type="arabicPeriod"/>
            </a:pPr>
            <a:r>
              <a:rPr lang="en-US"/>
              <a:t>Recognize your own vulnerability to being sucked into feeling discouraged.  Negativity can be contagious unless met directly with confident, assertive optimism.</a:t>
            </a:r>
          </a:p>
          <a:p>
            <a:pPr>
              <a:spcBef>
                <a:spcPct val="50000"/>
              </a:spcBef>
              <a:buFontTx/>
              <a:buAutoNum type="arabicPeriod"/>
            </a:pPr>
            <a:r>
              <a:rPr lang="en-US"/>
              <a:t>Don’t argue with them or embarrass them.  You won’t get far by making this a win/lose battle.</a:t>
            </a:r>
          </a:p>
          <a:p>
            <a:pPr>
              <a:spcBef>
                <a:spcPct val="50000"/>
              </a:spcBef>
              <a:buFontTx/>
              <a:buAutoNum type="arabicPeriod" startAt="3"/>
            </a:pPr>
            <a:r>
              <a:rPr lang="en-US"/>
              <a:t>Allow them to play the role of “reality checker” by analyzing what could indeed go wrong. Validate the usefulness of their defensive pessimism.</a:t>
            </a:r>
            <a:r>
              <a:rPr lang="en-US" sz="2000" i="1"/>
              <a:t>                   </a:t>
            </a:r>
            <a:endParaRPr lang="en-US"/>
          </a:p>
        </p:txBody>
      </p:sp>
      <p:pic>
        <p:nvPicPr>
          <p:cNvPr id="1843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228600"/>
            <a:ext cx="1219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1371600" y="228600"/>
            <a:ext cx="6019800" cy="579438"/>
          </a:xfrm>
          <a:prstGeom prst="rect">
            <a:avLst/>
          </a:prstGeom>
          <a:solidFill>
            <a:schemeClr val="tx2"/>
          </a:solidFill>
          <a:ln w="9525">
            <a:noFill/>
            <a:miter lim="800000"/>
            <a:headEnd/>
            <a:tailEnd/>
          </a:ln>
          <a:effectLst/>
        </p:spPr>
        <p:txBody>
          <a:bodyPr>
            <a:spAutoFit/>
          </a:bodyPr>
          <a:lstStyle/>
          <a:p>
            <a:pPr algn="ctr">
              <a:spcBef>
                <a:spcPct val="50000"/>
              </a:spcBef>
              <a:defRPr/>
            </a:pPr>
            <a:r>
              <a:rPr lang="en-US" sz="3200" b="1">
                <a:effectLst>
                  <a:outerShdw blurRad="38100" dist="38100" dir="2700000" algn="tl">
                    <a:srgbClr val="C0C0C0"/>
                  </a:outerShdw>
                </a:effectLst>
              </a:rPr>
              <a:t>The Pessimist</a:t>
            </a:r>
          </a:p>
        </p:txBody>
      </p:sp>
      <p:sp>
        <p:nvSpPr>
          <p:cNvPr id="19459" name="Text Box 3"/>
          <p:cNvSpPr txBox="1">
            <a:spLocks noChangeArrowheads="1"/>
          </p:cNvSpPr>
          <p:nvPr/>
        </p:nvSpPr>
        <p:spPr bwMode="auto">
          <a:xfrm>
            <a:off x="381000" y="2057400"/>
            <a:ext cx="8458200" cy="429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buFontTx/>
              <a:buAutoNum type="arabicPeriod" startAt="4"/>
            </a:pPr>
            <a:r>
              <a:rPr lang="en-US"/>
              <a:t>Require them to cite specifics rather than make sweeping generalizations. </a:t>
            </a:r>
          </a:p>
          <a:p>
            <a:pPr>
              <a:spcBef>
                <a:spcPct val="50000"/>
              </a:spcBef>
              <a:buFontTx/>
              <a:buAutoNum type="arabicPeriod" startAt="4"/>
            </a:pPr>
            <a:r>
              <a:rPr lang="en-US"/>
              <a:t>Offer examples of past successes.  Highlight the value of exploring other alternatives. </a:t>
            </a:r>
          </a:p>
          <a:p>
            <a:pPr>
              <a:spcBef>
                <a:spcPct val="50000"/>
              </a:spcBef>
              <a:buFontTx/>
              <a:buAutoNum type="arabicPeriod" startAt="4"/>
            </a:pPr>
            <a:r>
              <a:rPr lang="en-US"/>
              <a:t>When alternatives are discussed, bring up the negatives yourself.</a:t>
            </a:r>
          </a:p>
          <a:p>
            <a:pPr>
              <a:spcBef>
                <a:spcPct val="50000"/>
              </a:spcBef>
              <a:buFontTx/>
              <a:buAutoNum type="arabicPeriod" startAt="4"/>
            </a:pPr>
            <a:r>
              <a:rPr lang="en-US"/>
              <a:t>Don’t try to talk them out of their pessimistic life perspective.</a:t>
            </a:r>
          </a:p>
          <a:p>
            <a:pPr>
              <a:spcBef>
                <a:spcPct val="50000"/>
              </a:spcBef>
              <a:buFontTx/>
              <a:buAutoNum type="arabicPeriod" startAt="4"/>
            </a:pPr>
            <a:r>
              <a:rPr lang="en-US"/>
              <a:t>Discuss the problem thoroughly without offering solutions. </a:t>
            </a:r>
          </a:p>
          <a:p>
            <a:pPr>
              <a:spcBef>
                <a:spcPct val="50000"/>
              </a:spcBef>
              <a:buFontTx/>
              <a:buAutoNum type="arabicPeriod" startAt="4"/>
            </a:pPr>
            <a:r>
              <a:rPr lang="en-US"/>
              <a:t>Be ready to take action alone without their agreement.</a:t>
            </a:r>
          </a:p>
        </p:txBody>
      </p:sp>
    </p:spTree>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854</TotalTime>
  <Words>2134</Words>
  <Application>Microsoft Office PowerPoint</Application>
  <PresentationFormat>On-screen Show (4:3)</PresentationFormat>
  <Paragraphs>242</Paragraphs>
  <Slides>35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Arial Black</vt:lpstr>
      <vt:lpstr>Franklin Gothic Book</vt:lpstr>
      <vt:lpstr>Times New Roman</vt:lpstr>
      <vt:lpstr>Wingdings 2</vt:lpstr>
      <vt:lpstr>Technic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Deer Oaks Mental Health Association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Dealing With Difficult People</dc:title>
  <dc:creator>Dr. Jillian Ballantyne</dc:creator>
  <cp:lastModifiedBy>Nethanel Vilensky</cp:lastModifiedBy>
  <cp:revision>43</cp:revision>
  <dcterms:created xsi:type="dcterms:W3CDTF">2003-05-14T20:15:34Z</dcterms:created>
  <dcterms:modified xsi:type="dcterms:W3CDTF">2017-03-01T00:03:36Z</dcterms:modified>
</cp:coreProperties>
</file>